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handoutMasterIdLst>
    <p:handoutMasterId r:id="rId84"/>
  </p:handoutMasterIdLst>
  <p:sldIdLst>
    <p:sldId id="389" r:id="rId2"/>
    <p:sldId id="256" r:id="rId3"/>
    <p:sldId id="453" r:id="rId4"/>
    <p:sldId id="454" r:id="rId5"/>
    <p:sldId id="322" r:id="rId6"/>
    <p:sldId id="390" r:id="rId7"/>
    <p:sldId id="391" r:id="rId8"/>
    <p:sldId id="452" r:id="rId9"/>
    <p:sldId id="392" r:id="rId10"/>
    <p:sldId id="393" r:id="rId11"/>
    <p:sldId id="394" r:id="rId12"/>
    <p:sldId id="395" r:id="rId13"/>
    <p:sldId id="396" r:id="rId14"/>
    <p:sldId id="397" r:id="rId15"/>
    <p:sldId id="442" r:id="rId16"/>
    <p:sldId id="444" r:id="rId17"/>
    <p:sldId id="443" r:id="rId18"/>
    <p:sldId id="295" r:id="rId19"/>
    <p:sldId id="323" r:id="rId20"/>
    <p:sldId id="327" r:id="rId21"/>
    <p:sldId id="450" r:id="rId22"/>
    <p:sldId id="328" r:id="rId23"/>
    <p:sldId id="331" r:id="rId24"/>
    <p:sldId id="259" r:id="rId25"/>
    <p:sldId id="332" r:id="rId26"/>
    <p:sldId id="412" r:id="rId27"/>
    <p:sldId id="335" r:id="rId28"/>
    <p:sldId id="441" r:id="rId29"/>
    <p:sldId id="312" r:id="rId30"/>
    <p:sldId id="316" r:id="rId31"/>
    <p:sldId id="313" r:id="rId32"/>
    <p:sldId id="336" r:id="rId33"/>
    <p:sldId id="423" r:id="rId34"/>
    <p:sldId id="415" r:id="rId35"/>
    <p:sldId id="416" r:id="rId36"/>
    <p:sldId id="417" r:id="rId37"/>
    <p:sldId id="418" r:id="rId38"/>
    <p:sldId id="419" r:id="rId39"/>
    <p:sldId id="420" r:id="rId40"/>
    <p:sldId id="421" r:id="rId41"/>
    <p:sldId id="424" r:id="rId42"/>
    <p:sldId id="425" r:id="rId43"/>
    <p:sldId id="426" r:id="rId44"/>
    <p:sldId id="427" r:id="rId45"/>
    <p:sldId id="428" r:id="rId46"/>
    <p:sldId id="429" r:id="rId47"/>
    <p:sldId id="258" r:id="rId48"/>
    <p:sldId id="398" r:id="rId49"/>
    <p:sldId id="401" r:id="rId50"/>
    <p:sldId id="399" r:id="rId51"/>
    <p:sldId id="400" r:id="rId52"/>
    <p:sldId id="260" r:id="rId53"/>
    <p:sldId id="261" r:id="rId54"/>
    <p:sldId id="262" r:id="rId55"/>
    <p:sldId id="326" r:id="rId56"/>
    <p:sldId id="451" r:id="rId57"/>
    <p:sldId id="410" r:id="rId58"/>
    <p:sldId id="411" r:id="rId59"/>
    <p:sldId id="413" r:id="rId60"/>
    <p:sldId id="431" r:id="rId61"/>
    <p:sldId id="434" r:id="rId62"/>
    <p:sldId id="318" r:id="rId63"/>
    <p:sldId id="446" r:id="rId64"/>
    <p:sldId id="435" r:id="rId65"/>
    <p:sldId id="436" r:id="rId66"/>
    <p:sldId id="437" r:id="rId67"/>
    <p:sldId id="438" r:id="rId68"/>
    <p:sldId id="439" r:id="rId69"/>
    <p:sldId id="440" r:id="rId70"/>
    <p:sldId id="449" r:id="rId71"/>
    <p:sldId id="448" r:id="rId72"/>
    <p:sldId id="445" r:id="rId73"/>
    <p:sldId id="264" r:id="rId74"/>
    <p:sldId id="406" r:id="rId75"/>
    <p:sldId id="405" r:id="rId76"/>
    <p:sldId id="403" r:id="rId77"/>
    <p:sldId id="407" r:id="rId78"/>
    <p:sldId id="408" r:id="rId79"/>
    <p:sldId id="409" r:id="rId80"/>
    <p:sldId id="430" r:id="rId81"/>
    <p:sldId id="278"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46" y="331"/>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3168"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DF4320-237E-45FB-BC9F-554AAFEE10C2}" type="datetimeFigureOut">
              <a:rPr lang="en-IN" smtClean="0"/>
              <a:t>21-06-2021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00DC2A-BE78-4F1E-A5EA-69C5297752B8}" type="slidenum">
              <a:rPr lang="en-IN" smtClean="0"/>
              <a:t>‹#›</a:t>
            </a:fld>
            <a:endParaRPr lang="en-IN"/>
          </a:p>
        </p:txBody>
      </p:sp>
    </p:spTree>
    <p:extLst>
      <p:ext uri="{BB962C8B-B14F-4D97-AF65-F5344CB8AC3E}">
        <p14:creationId xmlns:p14="http://schemas.microsoft.com/office/powerpoint/2010/main" val="232941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2B95DE-02B5-4C63-A1D1-F5D32DF8A466}" type="datetimeFigureOut">
              <a:rPr lang="en-IN" smtClean="0"/>
              <a:t>21-06-2021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7EEF06-E545-4DE8-B9DF-0F45686BADCD}" type="slidenum">
              <a:rPr lang="en-IN" smtClean="0"/>
              <a:t>‹#›</a:t>
            </a:fld>
            <a:endParaRPr lang="en-IN"/>
          </a:p>
        </p:txBody>
      </p:sp>
    </p:spTree>
    <p:extLst>
      <p:ext uri="{BB962C8B-B14F-4D97-AF65-F5344CB8AC3E}">
        <p14:creationId xmlns:p14="http://schemas.microsoft.com/office/powerpoint/2010/main" val="357300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05226B-FDD9-49D2-94FF-AB559A23001B}" type="slidenum">
              <a:rPr lang="en-IN" smtClean="0">
                <a:solidFill>
                  <a:prstClr val="black"/>
                </a:solidFill>
              </a:rPr>
              <a:pPr/>
              <a:t>1</a:t>
            </a:fld>
            <a:endParaRPr lang="en-IN">
              <a:solidFill>
                <a:prstClr val="black"/>
              </a:solidFill>
            </a:endParaRPr>
          </a:p>
        </p:txBody>
      </p:sp>
    </p:spTree>
    <p:extLst>
      <p:ext uri="{BB962C8B-B14F-4D97-AF65-F5344CB8AC3E}">
        <p14:creationId xmlns:p14="http://schemas.microsoft.com/office/powerpoint/2010/main" val="947489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655458fc7_0_15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655458fc7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655458fc7_0_15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655458fc7_0_1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655458fc7_0_16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655458fc7_0_1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4b00eca0d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4b00eca0d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655458fc7_0_1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655458fc7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A019E9-25DB-4326-A767-03402EB910DB}" type="slidenum">
              <a:rPr lang="en-IN" smtClean="0"/>
              <a:t>50</a:t>
            </a:fld>
            <a:endParaRPr lang="en-IN"/>
          </a:p>
        </p:txBody>
      </p:sp>
    </p:spTree>
    <p:extLst>
      <p:ext uri="{BB962C8B-B14F-4D97-AF65-F5344CB8AC3E}">
        <p14:creationId xmlns:p14="http://schemas.microsoft.com/office/powerpoint/2010/main" val="2320299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7EEF06-E545-4DE8-B9DF-0F45686BADCD}" type="slidenum">
              <a:rPr lang="en-IN" smtClean="0"/>
              <a:t>74</a:t>
            </a:fld>
            <a:endParaRPr lang="en-IN"/>
          </a:p>
        </p:txBody>
      </p:sp>
    </p:spTree>
    <p:extLst>
      <p:ext uri="{BB962C8B-B14F-4D97-AF65-F5344CB8AC3E}">
        <p14:creationId xmlns:p14="http://schemas.microsoft.com/office/powerpoint/2010/main" val="3255461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655458fc7_0_1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655458fc7_0_1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655458fc7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655458fc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655458fc7_0_15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655458fc7_0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66de308e2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66de308e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655458fc7_0_15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655458fc7_0_1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55c781807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55c78180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66de308e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66de308e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55c781807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55c78180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655458fc7_0_15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655458fc7_0_1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45974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hyperlink" Target="http://www.ltcconline.net/greenl/courses/201/descstat/mean.htm" TargetMode="Externa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gi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www.analyticsvidhya.com/wp-content/uploads/2015/02/Data_exploration_4.png"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hyperlink" Target="https://www.mediamatters.org/research/2012/10/01/a-history-of-dishonest-fox-charts/190225" TargetMode="External"/><Relationship Id="rId3" Type="http://schemas.openxmlformats.org/officeDocument/2006/relationships/hyperlink" Target="http://www.tylervigen.com/spurious-correlations" TargetMode="External"/><Relationship Id="rId7" Type="http://schemas.openxmlformats.org/officeDocument/2006/relationships/hyperlink" Target="https://www.statisticshowto.datasciencecentral.com/misleading-graphs/" TargetMode="External"/><Relationship Id="rId12" Type="http://schemas.openxmlformats.org/officeDocument/2006/relationships/hyperlink" Target="https://en.wikipedia.org/wiki/Simpson's_paradox"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hyperlink" Target="https://news.nationalgeographic.com/2015/06/150619-data-points-five-ways-to-lie-with-charts/" TargetMode="External"/><Relationship Id="rId11" Type="http://schemas.openxmlformats.org/officeDocument/2006/relationships/hyperlink" Target="https://mathwithbaddrawings.com/2016/07/13/why-not-to-trust-statistics/" TargetMode="External"/><Relationship Id="rId5" Type="http://schemas.openxmlformats.org/officeDocument/2006/relationships/hyperlink" Target="https://venngage.com/blog/misleading-graphs/" TargetMode="External"/><Relationship Id="rId10" Type="http://schemas.openxmlformats.org/officeDocument/2006/relationships/hyperlink" Target="https://www.geckoboard.com/learn/data-literacy" TargetMode="External"/><Relationship Id="rId4" Type="http://schemas.openxmlformats.org/officeDocument/2006/relationships/hyperlink" Target="https://www.mojologic.com.au/numbers-dont-lie/" TargetMode="External"/><Relationship Id="rId9" Type="http://schemas.openxmlformats.org/officeDocument/2006/relationships/hyperlink" Target="https://heapanalytics.com/blog/data-stories/anscombes-quartet-and-why-summary-statistics-dont-tell-the-whole-story"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52040711-3FB2-4D94-A2B7-E2E632B29D6A}"/>
              </a:ext>
            </a:extLst>
          </p:cNvPr>
          <p:cNvCxnSpPr/>
          <p:nvPr/>
        </p:nvCxnSpPr>
        <p:spPr>
          <a:xfrm flipV="1">
            <a:off x="-98981" y="3260624"/>
            <a:ext cx="9144000" cy="55659"/>
          </a:xfrm>
          <a:prstGeom prst="line">
            <a:avLst/>
          </a:prstGeom>
          <a:ln>
            <a:solidFill>
              <a:schemeClr val="accent1"/>
            </a:solidFill>
          </a:ln>
          <a:effectLst>
            <a:innerShdw blurRad="63500" dist="50800" dir="13500000">
              <a:prstClr val="black">
                <a:alpha val="50000"/>
              </a:prstClr>
            </a:innerShdw>
          </a:effectLst>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1612236" y="2614293"/>
            <a:ext cx="6248400" cy="646331"/>
          </a:xfrm>
          <a:prstGeom prst="rect">
            <a:avLst/>
          </a:prstGeom>
          <a:noFill/>
        </p:spPr>
        <p:txBody>
          <a:bodyPr wrap="square" rtlCol="0">
            <a:spAutoFit/>
          </a:bodyPr>
          <a:lstStyle/>
          <a:p>
            <a:r>
              <a:rPr lang="en-IN" sz="3600" b="1" dirty="0" smtClean="0">
                <a:solidFill>
                  <a:srgbClr val="0070C0"/>
                </a:solidFill>
              </a:rPr>
              <a:t>Exploratory Data Analysis (EDA) </a:t>
            </a:r>
            <a:endParaRPr lang="en-IN" sz="3600" b="1" dirty="0">
              <a:solidFill>
                <a:srgbClr val="0070C0"/>
              </a:solidFill>
            </a:endParaRPr>
          </a:p>
        </p:txBody>
      </p:sp>
    </p:spTree>
    <p:extLst>
      <p:ext uri="{BB962C8B-B14F-4D97-AF65-F5344CB8AC3E}">
        <p14:creationId xmlns:p14="http://schemas.microsoft.com/office/powerpoint/2010/main" val="1356923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752600"/>
            <a:ext cx="7924800" cy="1631216"/>
          </a:xfrm>
          <a:prstGeom prst="rect">
            <a:avLst/>
          </a:prstGeom>
        </p:spPr>
        <p:txBody>
          <a:bodyPr wrap="square">
            <a:spAutoFit/>
          </a:bodyPr>
          <a:lstStyle/>
          <a:p>
            <a:pPr algn="just"/>
            <a:r>
              <a:rPr lang="en-US" sz="2000" b="1" dirty="0"/>
              <a:t>Absolute </a:t>
            </a:r>
            <a:r>
              <a:rPr lang="en-US" sz="2000" b="1" dirty="0" smtClean="0"/>
              <a:t>scale : </a:t>
            </a:r>
            <a:r>
              <a:rPr lang="en-US" sz="2000" dirty="0"/>
              <a:t>The absolute scale is the same as the ratio scale, with the exception that the values are measured in “natural” units. </a:t>
            </a:r>
            <a:endParaRPr lang="en-US" sz="2000" dirty="0" smtClean="0"/>
          </a:p>
          <a:p>
            <a:pPr algn="just"/>
            <a:endParaRPr lang="en-US" sz="2000" dirty="0"/>
          </a:p>
          <a:p>
            <a:pPr algn="just"/>
            <a:r>
              <a:rPr lang="en-US" sz="2000" dirty="0" smtClean="0"/>
              <a:t>An </a:t>
            </a:r>
            <a:r>
              <a:rPr lang="en-US" sz="2000" dirty="0"/>
              <a:t>example is “number of semesters studied” where no artiﬁcial unit such as km/h </a:t>
            </a:r>
            <a:r>
              <a:rPr lang="en-US" sz="2000" dirty="0" err="1"/>
              <a:t>or◦C</a:t>
            </a:r>
            <a:r>
              <a:rPr lang="en-US" sz="2000" dirty="0"/>
              <a:t> is needed: the values are simply 1,2,3,... </a:t>
            </a:r>
            <a:r>
              <a:rPr lang="en-US" dirty="0"/>
              <a:t>.</a:t>
            </a:r>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622225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336" y="685800"/>
            <a:ext cx="8686800" cy="5847755"/>
          </a:xfrm>
          <a:prstGeom prst="rect">
            <a:avLst/>
          </a:prstGeom>
        </p:spPr>
        <p:txBody>
          <a:bodyPr wrap="square">
            <a:spAutoFit/>
          </a:bodyPr>
          <a:lstStyle/>
          <a:p>
            <a:endParaRPr lang="en-US" sz="2500" b="1" dirty="0" smtClean="0"/>
          </a:p>
          <a:p>
            <a:r>
              <a:rPr lang="en-US" sz="2500" b="1" dirty="0" smtClean="0"/>
              <a:t>Data Collection</a:t>
            </a:r>
            <a:endParaRPr lang="en-US" sz="2500" b="1" dirty="0"/>
          </a:p>
          <a:p>
            <a:pPr algn="just"/>
            <a:r>
              <a:rPr lang="en-US" dirty="0"/>
              <a:t>When collecting data, we may ask ourselves how to facilitate this in detail and how much data needs to be </a:t>
            </a:r>
            <a:r>
              <a:rPr lang="en-US" dirty="0" smtClean="0"/>
              <a:t>collected. In </a:t>
            </a:r>
            <a:r>
              <a:rPr lang="en-US" dirty="0"/>
              <a:t>general, we can think of collecting data either on all subjects of interest, such as in a national census, or on a representative sample of the population. </a:t>
            </a:r>
            <a:endParaRPr lang="en-US" dirty="0" smtClean="0"/>
          </a:p>
          <a:p>
            <a:pPr algn="just"/>
            <a:endParaRPr lang="en-US" dirty="0"/>
          </a:p>
          <a:p>
            <a:pPr algn="just"/>
            <a:r>
              <a:rPr lang="en-US" dirty="0" smtClean="0"/>
              <a:t>Most </a:t>
            </a:r>
            <a:r>
              <a:rPr lang="en-US" dirty="0"/>
              <a:t>commonly, we gather data on a </a:t>
            </a:r>
            <a:r>
              <a:rPr lang="en-US" dirty="0" smtClean="0"/>
              <a:t>sample </a:t>
            </a:r>
            <a:r>
              <a:rPr lang="en-US" dirty="0"/>
              <a:t>and then draw conclusions about the population of </a:t>
            </a:r>
            <a:r>
              <a:rPr lang="en-US" dirty="0" smtClean="0"/>
              <a:t>interest.</a:t>
            </a:r>
          </a:p>
          <a:p>
            <a:pPr algn="just"/>
            <a:endParaRPr lang="en-US" dirty="0"/>
          </a:p>
          <a:p>
            <a:pPr algn="just"/>
            <a:r>
              <a:rPr lang="en-US" dirty="0" smtClean="0"/>
              <a:t> </a:t>
            </a:r>
            <a:r>
              <a:rPr lang="en-US" dirty="0"/>
              <a:t>A sample might either be chosen by us or obtained through third parties (hospitals, government agencies), or created during an experiment. This depends on the context as described below</a:t>
            </a:r>
            <a:r>
              <a:rPr lang="en-US" dirty="0" smtClean="0"/>
              <a:t>.</a:t>
            </a:r>
          </a:p>
          <a:p>
            <a:pPr algn="just"/>
            <a:endParaRPr lang="en-US" dirty="0"/>
          </a:p>
          <a:p>
            <a:pPr algn="just"/>
            <a:r>
              <a:rPr lang="en-US" b="1" dirty="0"/>
              <a:t>Survey. </a:t>
            </a:r>
            <a:r>
              <a:rPr lang="en-US" dirty="0"/>
              <a:t>A survey typically (but not always) collects data by asking questions (in person or by phone) or providing questionnaires to study participants (as a printout or online). For example, an opinion poll before a national election provides evidence </a:t>
            </a:r>
            <a:r>
              <a:rPr lang="en-US" dirty="0" smtClean="0"/>
              <a:t>about the future government: potential voters are asked by phone which party they are </a:t>
            </a:r>
            <a:r>
              <a:rPr lang="en-US" dirty="0"/>
              <a:t>going to vote for in the next election; on the day of the election, this information can be updated by asking the same question to a sample of voters who have just delivered their vote at the polling station (so-called exit </a:t>
            </a:r>
            <a:r>
              <a:rPr lang="en-US" dirty="0" smtClean="0"/>
              <a:t>poll). </a:t>
            </a:r>
            <a:endParaRPr lang="en-IN" dirty="0"/>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657415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66800"/>
            <a:ext cx="8153400" cy="4247317"/>
          </a:xfrm>
          <a:prstGeom prst="rect">
            <a:avLst/>
          </a:prstGeom>
        </p:spPr>
        <p:txBody>
          <a:bodyPr wrap="square">
            <a:spAutoFit/>
          </a:bodyPr>
          <a:lstStyle/>
          <a:p>
            <a:pPr algn="just"/>
            <a:r>
              <a:rPr lang="en-US" dirty="0"/>
              <a:t>A </a:t>
            </a:r>
            <a:r>
              <a:rPr lang="en-US" dirty="0" smtClean="0"/>
              <a:t>behavioral </a:t>
            </a:r>
            <a:r>
              <a:rPr lang="en-US" dirty="0"/>
              <a:t>research survey may ask members of a community about their knowledge and attitudes towards drug use. For this purpose, the study coordinators can send people with a questionnaire to this community and interview members of randomly selected households. </a:t>
            </a:r>
            <a:endParaRPr lang="en-US" dirty="0" smtClean="0"/>
          </a:p>
          <a:p>
            <a:pPr algn="just"/>
            <a:endParaRPr lang="en-US" b="1" dirty="0"/>
          </a:p>
          <a:p>
            <a:pPr algn="just"/>
            <a:r>
              <a:rPr lang="en-US" b="1" dirty="0" smtClean="0"/>
              <a:t>Ideally</a:t>
            </a:r>
            <a:r>
              <a:rPr lang="en-US" b="1" dirty="0"/>
              <a:t>, a survey is conducted in a way which makes the chosen sample representative of the population of interest. </a:t>
            </a:r>
            <a:endParaRPr lang="en-US" b="1" dirty="0" smtClean="0"/>
          </a:p>
          <a:p>
            <a:pPr algn="just"/>
            <a:endParaRPr lang="en-US" dirty="0"/>
          </a:p>
          <a:p>
            <a:pPr algn="just"/>
            <a:r>
              <a:rPr lang="en-US" dirty="0" smtClean="0"/>
              <a:t>If </a:t>
            </a:r>
            <a:r>
              <a:rPr lang="en-US" dirty="0"/>
              <a:t>a marketing company interviews people in a pedestrian zone to ﬁnd their views about a new chocolate bar, then these </a:t>
            </a:r>
            <a:r>
              <a:rPr lang="en-US" dirty="0" smtClean="0"/>
              <a:t>people may </a:t>
            </a:r>
            <a:r>
              <a:rPr lang="en-US" dirty="0"/>
              <a:t>not be representative of those who will potentially be interested in this product. </a:t>
            </a:r>
            <a:endParaRPr lang="en-US" dirty="0" smtClean="0"/>
          </a:p>
          <a:p>
            <a:pPr algn="just"/>
            <a:endParaRPr lang="en-US" dirty="0"/>
          </a:p>
          <a:p>
            <a:pPr algn="just"/>
            <a:r>
              <a:rPr lang="en-US" dirty="0" smtClean="0"/>
              <a:t>Similarly</a:t>
            </a:r>
            <a:r>
              <a:rPr lang="en-US" dirty="0"/>
              <a:t>, if students are asked to ﬁll in an online survey to evaluate a lecture, it may turn out that those who participate are on average less satisﬁed than those who do not. Survey sampling is a complex topic on its </a:t>
            </a:r>
            <a:r>
              <a:rPr lang="en-US" dirty="0" smtClean="0"/>
              <a:t>own.</a:t>
            </a:r>
            <a:endParaRPr lang="en-IN" dirty="0"/>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929441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8938" y="914400"/>
            <a:ext cx="8763000" cy="5355312"/>
          </a:xfrm>
          <a:prstGeom prst="rect">
            <a:avLst/>
          </a:prstGeom>
        </p:spPr>
        <p:txBody>
          <a:bodyPr wrap="square">
            <a:spAutoFit/>
          </a:bodyPr>
          <a:lstStyle/>
          <a:p>
            <a:pPr algn="just"/>
            <a:r>
              <a:rPr lang="en-US" b="1" dirty="0"/>
              <a:t>Experiment</a:t>
            </a:r>
            <a:r>
              <a:rPr lang="en-US" dirty="0"/>
              <a:t>. Experimental data is obtained in “controlled” settings. This can mean many things, but essentially it is data which is generated by the researcher with full control over one or many variables of interest. </a:t>
            </a:r>
            <a:endParaRPr lang="en-US" dirty="0" smtClean="0"/>
          </a:p>
          <a:p>
            <a:pPr algn="just"/>
            <a:endParaRPr lang="en-US" dirty="0"/>
          </a:p>
          <a:p>
            <a:pPr algn="just"/>
            <a:r>
              <a:rPr lang="en-US" dirty="0" smtClean="0"/>
              <a:t>For </a:t>
            </a:r>
            <a:r>
              <a:rPr lang="en-US" dirty="0"/>
              <a:t>instance, suppose there are two </a:t>
            </a:r>
            <a:r>
              <a:rPr lang="en-US" dirty="0" smtClean="0"/>
              <a:t>competing toothpastes, both of which promise to reduce pain for people with sensitive </a:t>
            </a:r>
            <a:r>
              <a:rPr lang="en-US" dirty="0"/>
              <a:t>teeth. If the researcher decided to randomly assign toothpaste A to half of the study participants, and toothpaste B to the other half, then this is an experiment because it is only the researcher who decides which toothpaste is to be used by any of the participants. It is not decided by the participant. </a:t>
            </a:r>
            <a:r>
              <a:rPr lang="en-US" dirty="0" smtClean="0"/>
              <a:t>The </a:t>
            </a:r>
            <a:r>
              <a:rPr lang="en-US" dirty="0"/>
              <a:t>data of the variable toothpaste is controlled by the experimenter. </a:t>
            </a:r>
            <a:endParaRPr lang="en-US" dirty="0" smtClean="0"/>
          </a:p>
          <a:p>
            <a:pPr algn="just"/>
            <a:endParaRPr lang="en-US" dirty="0"/>
          </a:p>
          <a:p>
            <a:pPr algn="just"/>
            <a:r>
              <a:rPr lang="en-US" dirty="0" smtClean="0"/>
              <a:t>Consider </a:t>
            </a:r>
            <a:r>
              <a:rPr lang="en-US" dirty="0"/>
              <a:t>another example where the production process of a product can potentially be reduced by combining two processes. The </a:t>
            </a:r>
            <a:r>
              <a:rPr lang="en-US" dirty="0" smtClean="0"/>
              <a:t>management could decide to implement the new process in three production facilities</a:t>
            </a:r>
            <a:r>
              <a:rPr lang="en-US" dirty="0"/>
              <a:t>, but leave it as it is in the other facilities. The production process for the different units (facilities) is therefore under control of the management. However, if each facility could decide for themselves if they wanted a change or not, it would not be </a:t>
            </a:r>
            <a:r>
              <a:rPr lang="en-US" dirty="0" smtClean="0"/>
              <a:t>an experiment because factors not directly controlled by the management, such as the </a:t>
            </a:r>
            <a:r>
              <a:rPr lang="en-US" dirty="0"/>
              <a:t>leadership style of the facility manager, would determine which process is </a:t>
            </a:r>
            <a:r>
              <a:rPr lang="en-US" dirty="0" smtClean="0"/>
              <a:t>chosen.</a:t>
            </a:r>
            <a:endParaRPr lang="en-IN" dirty="0"/>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78351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90600"/>
            <a:ext cx="8305800" cy="4247317"/>
          </a:xfrm>
          <a:prstGeom prst="rect">
            <a:avLst/>
          </a:prstGeom>
        </p:spPr>
        <p:txBody>
          <a:bodyPr wrap="square">
            <a:spAutoFit/>
          </a:bodyPr>
          <a:lstStyle/>
          <a:p>
            <a:pPr algn="just"/>
            <a:r>
              <a:rPr lang="en-US" b="1" dirty="0" smtClean="0"/>
              <a:t>Observational Data </a:t>
            </a:r>
            <a:r>
              <a:rPr lang="en-US" dirty="0" smtClean="0"/>
              <a:t>: Observational data is data which is collected routinely, without a researcher designing a survey or conducting an experiment. </a:t>
            </a:r>
          </a:p>
          <a:p>
            <a:pPr algn="just"/>
            <a:endParaRPr lang="en-US" dirty="0"/>
          </a:p>
          <a:p>
            <a:pPr algn="just"/>
            <a:r>
              <a:rPr lang="en-US" dirty="0" smtClean="0"/>
              <a:t>Suppose a blood sample </a:t>
            </a:r>
            <a:r>
              <a:rPr lang="en-US" dirty="0"/>
              <a:t>is drawn from each patient with a particular acute infection when they arrive at a hospital. This data may be stored in the hospital’s folders and later accessed by a researcher who is interested in studying this infection. </a:t>
            </a:r>
            <a:endParaRPr lang="en-US" dirty="0" smtClean="0"/>
          </a:p>
          <a:p>
            <a:pPr algn="just"/>
            <a:endParaRPr lang="en-US" dirty="0"/>
          </a:p>
          <a:p>
            <a:pPr algn="just"/>
            <a:r>
              <a:rPr lang="en-US" dirty="0" smtClean="0"/>
              <a:t>Or </a:t>
            </a:r>
            <a:r>
              <a:rPr lang="en-US" dirty="0"/>
              <a:t>suppose a government institution monitors where people live and move to. This data can later be used to explore migration patterns</a:t>
            </a:r>
            <a:r>
              <a:rPr lang="en-US" dirty="0" smtClean="0"/>
              <a:t>.</a:t>
            </a:r>
          </a:p>
          <a:p>
            <a:pPr algn="just"/>
            <a:endParaRPr lang="en-US" dirty="0"/>
          </a:p>
          <a:p>
            <a:pPr algn="just"/>
            <a:r>
              <a:rPr lang="en-US" b="1" dirty="0"/>
              <a:t>Primary and Secondary </a:t>
            </a:r>
            <a:r>
              <a:rPr lang="en-US" b="1" dirty="0" smtClean="0"/>
              <a:t>Data</a:t>
            </a:r>
            <a:r>
              <a:rPr lang="en-US" dirty="0"/>
              <a:t> </a:t>
            </a:r>
            <a:r>
              <a:rPr lang="en-US" dirty="0" smtClean="0"/>
              <a:t>: Primary </a:t>
            </a:r>
            <a:r>
              <a:rPr lang="en-US" dirty="0"/>
              <a:t>data is data we collect ourselves, i.e. via a survey or experiment. Secondary data, in contrast, is collected by someone else. For </a:t>
            </a:r>
            <a:r>
              <a:rPr lang="en-US" dirty="0" smtClean="0"/>
              <a:t>example, data from a national census, publicly available databases, previous research studies, government reports, historical data, and data from the internet, among others</a:t>
            </a:r>
            <a:r>
              <a:rPr lang="en-US" dirty="0"/>
              <a:t>, are secondary data</a:t>
            </a:r>
            <a:r>
              <a:rPr lang="en-US" dirty="0" smtClean="0"/>
              <a:t>.</a:t>
            </a:r>
            <a:endParaRPr lang="en-US" dirty="0"/>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81949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98142"/>
            <a:ext cx="6089004" cy="3114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3" descr="D:\Data Science_Training'20\DEMO\Domains_PrivateDat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899" y="3505199"/>
            <a:ext cx="7414006" cy="250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887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ata Science_Training'20\DEMO\public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4408836"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4">
            <a:extLst>
              <a:ext uri="{FF2B5EF4-FFF2-40B4-BE49-F238E27FC236}">
                <a16:creationId xmlns="" xmlns:a16="http://schemas.microsoft.com/office/drawing/2014/main" id="{A57BC106-D5CE-4B1C-BA03-4EF03A71AA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3200400"/>
            <a:ext cx="4670854" cy="2468880"/>
          </a:xfrm>
          <a:prstGeom prst="rect">
            <a:avLst/>
          </a:prstGeom>
        </p:spPr>
      </p:pic>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60932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69855"/>
            <a:ext cx="5365716" cy="3874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248400" y="3124875"/>
            <a:ext cx="2362200" cy="15995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solidFill>
                  <a:schemeClr val="bg1"/>
                </a:solidFill>
              </a:rPr>
              <a:t>Create Labelled Data</a:t>
            </a:r>
          </a:p>
          <a:p>
            <a:r>
              <a:rPr lang="en-IN" sz="3000" b="1" dirty="0" smtClean="0">
                <a:solidFill>
                  <a:srgbClr val="92D050"/>
                </a:solidFill>
              </a:rPr>
              <a:t>Wiki </a:t>
            </a:r>
            <a:r>
              <a:rPr lang="en-IN" sz="3000" b="1" dirty="0">
                <a:solidFill>
                  <a:srgbClr val="92D050"/>
                </a:solidFill>
              </a:rPr>
              <a:t>Data</a:t>
            </a:r>
          </a:p>
          <a:p>
            <a:pPr algn="ctr"/>
            <a:endParaRPr lang="en-IN" dirty="0"/>
          </a:p>
        </p:txBody>
      </p:sp>
      <p:sp>
        <p:nvSpPr>
          <p:cNvPr id="4" name="TextBox 3"/>
          <p:cNvSpPr txBox="1"/>
          <p:nvPr/>
        </p:nvSpPr>
        <p:spPr>
          <a:xfrm>
            <a:off x="6629400" y="4930124"/>
            <a:ext cx="1871134" cy="677108"/>
          </a:xfrm>
          <a:prstGeom prst="rect">
            <a:avLst/>
          </a:prstGeom>
          <a:noFill/>
        </p:spPr>
        <p:txBody>
          <a:bodyPr wrap="square" rtlCol="0">
            <a:spAutoFit/>
          </a:bodyPr>
          <a:lstStyle/>
          <a:p>
            <a:r>
              <a:rPr lang="en-IN" sz="2000" b="1" dirty="0"/>
              <a:t>I am smart</a:t>
            </a:r>
          </a:p>
          <a:p>
            <a:endParaRPr lang="en-IN" dirty="0"/>
          </a:p>
        </p:txBody>
      </p:sp>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38133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ashant\Desktop\stat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416050"/>
            <a:ext cx="8591550" cy="40259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6051062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ashant\Desktop\inf_sta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7" y="990600"/>
            <a:ext cx="7109163" cy="2286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ular Callout 5"/>
          <p:cNvSpPr/>
          <p:nvPr/>
        </p:nvSpPr>
        <p:spPr>
          <a:xfrm>
            <a:off x="1447800" y="3288792"/>
            <a:ext cx="2743200" cy="150623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a:t>
            </a:r>
            <a:r>
              <a:rPr lang="en-US" dirty="0"/>
              <a:t>Check What </a:t>
            </a:r>
            <a:r>
              <a:rPr lang="en-US" dirty="0" smtClean="0"/>
              <a:t>has Already happened in Data</a:t>
            </a:r>
            <a:endParaRPr lang="en-US" dirty="0"/>
          </a:p>
        </p:txBody>
      </p:sp>
      <p:sp>
        <p:nvSpPr>
          <p:cNvPr id="10" name="Rectangular Callout 9"/>
          <p:cNvSpPr/>
          <p:nvPr/>
        </p:nvSpPr>
        <p:spPr>
          <a:xfrm>
            <a:off x="5029200" y="3276600"/>
            <a:ext cx="2819400" cy="143003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a:t>
            </a:r>
            <a:r>
              <a:rPr lang="en-US" dirty="0"/>
              <a:t>Check What might </a:t>
            </a:r>
            <a:r>
              <a:rPr lang="en-US" dirty="0" smtClean="0"/>
              <a:t>happen in Data</a:t>
            </a:r>
            <a:endParaRPr lang="en-US" dirty="0"/>
          </a:p>
          <a:p>
            <a:pPr algn="ctr"/>
            <a:endParaRPr lang="en-US" dirty="0"/>
          </a:p>
          <a:p>
            <a:pPr algn="ctr"/>
            <a:r>
              <a:rPr lang="en-US" dirty="0" smtClean="0"/>
              <a:t>To </a:t>
            </a:r>
            <a:r>
              <a:rPr lang="en-US" dirty="0"/>
              <a:t>Explain What We have </a:t>
            </a:r>
            <a:r>
              <a:rPr lang="en-US" dirty="0" smtClean="0"/>
              <a:t>Found in Data </a:t>
            </a:r>
            <a:r>
              <a:rPr lang="en-US" dirty="0"/>
              <a:t>!!!</a:t>
            </a:r>
          </a:p>
        </p:txBody>
      </p:sp>
      <p:sp>
        <p:nvSpPr>
          <p:cNvPr id="2" name="Rectangle 1"/>
          <p:cNvSpPr/>
          <p:nvPr/>
        </p:nvSpPr>
        <p:spPr>
          <a:xfrm>
            <a:off x="1157286" y="5105400"/>
            <a:ext cx="6767513" cy="1477328"/>
          </a:xfrm>
          <a:prstGeom prst="rect">
            <a:avLst/>
          </a:prstGeom>
        </p:spPr>
        <p:txBody>
          <a:bodyPr wrap="square">
            <a:spAutoFit/>
          </a:bodyPr>
          <a:lstStyle/>
          <a:p>
            <a:pPr marL="285750" indent="-285750">
              <a:buFont typeface="Arial" panose="020B0604020202020204" pitchFamily="34" charset="0"/>
              <a:buChar char="•"/>
            </a:pPr>
            <a:r>
              <a:rPr lang="en-US" b="1" i="1" dirty="0"/>
              <a:t>slicing and dicing</a:t>
            </a:r>
          </a:p>
          <a:p>
            <a:pPr marL="285750" indent="-285750">
              <a:buFont typeface="Arial" panose="020B0604020202020204" pitchFamily="34" charset="0"/>
              <a:buChar char="•"/>
            </a:pPr>
            <a:r>
              <a:rPr lang="en-US" b="1" i="1" dirty="0"/>
              <a:t>calculating summary statistics</a:t>
            </a:r>
          </a:p>
          <a:p>
            <a:pPr marL="285750" indent="-285750">
              <a:buFont typeface="Arial" panose="020B0604020202020204" pitchFamily="34" charset="0"/>
              <a:buChar char="•"/>
            </a:pPr>
            <a:r>
              <a:rPr lang="en-US" b="1" i="1" dirty="0"/>
              <a:t>basic plotting for numerical and categorical data</a:t>
            </a:r>
          </a:p>
          <a:p>
            <a:pPr marL="285750" indent="-285750">
              <a:buFont typeface="Arial" panose="020B0604020202020204" pitchFamily="34" charset="0"/>
              <a:buChar char="•"/>
            </a:pPr>
            <a:r>
              <a:rPr lang="en-US" b="1" i="1" dirty="0"/>
              <a:t>basic visualization </a:t>
            </a:r>
            <a:endParaRPr lang="en-US" b="1" i="1" dirty="0" smtClean="0"/>
          </a:p>
          <a:p>
            <a:endParaRPr lang="en-US" b="1" i="1" dirty="0"/>
          </a:p>
        </p:txBody>
      </p:sp>
    </p:spTree>
    <p:extLst>
      <p:ext uri="{BB962C8B-B14F-4D97-AF65-F5344CB8AC3E}">
        <p14:creationId xmlns:p14="http://schemas.microsoft.com/office/powerpoint/2010/main" val="12871062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Rectangle 6"/>
          <p:cNvSpPr/>
          <p:nvPr/>
        </p:nvSpPr>
        <p:spPr>
          <a:xfrm>
            <a:off x="533400" y="1066800"/>
            <a:ext cx="8001000" cy="5078313"/>
          </a:xfrm>
          <a:prstGeom prst="rect">
            <a:avLst/>
          </a:prstGeom>
        </p:spPr>
        <p:txBody>
          <a:bodyPr wrap="square">
            <a:spAutoFit/>
          </a:bodyPr>
          <a:lstStyle/>
          <a:p>
            <a:pPr algn="just"/>
            <a:r>
              <a:rPr lang="en-US" dirty="0" smtClean="0"/>
              <a:t>At </a:t>
            </a:r>
            <a:r>
              <a:rPr lang="en-US" dirty="0"/>
              <a:t>a high level, EDA is the practice of using visual and quantitative methods to understand and summarize a dataset without making any assumptions about its contents. It is a crucial step to take before diving into machine learning or statistical modeling because it provides the context needed to develop an appropriate model for the problem at hand and to correctly interpret its results</a:t>
            </a:r>
            <a:r>
              <a:rPr lang="en-US" dirty="0" smtClean="0"/>
              <a:t>.</a:t>
            </a:r>
          </a:p>
          <a:p>
            <a:pPr algn="just"/>
            <a:endParaRPr lang="en-US" dirty="0"/>
          </a:p>
          <a:p>
            <a:pPr algn="just"/>
            <a:r>
              <a:rPr lang="en-US" dirty="0"/>
              <a:t>EDA is valuable to the data scientist </a:t>
            </a:r>
            <a:r>
              <a:rPr lang="en-US" dirty="0" smtClean="0"/>
              <a:t>to </a:t>
            </a:r>
            <a:r>
              <a:rPr lang="en-US" dirty="0"/>
              <a:t>certain that the results they produce are valid, correctly interpreted, and applicable to the desired business contexts</a:t>
            </a:r>
            <a:r>
              <a:rPr lang="en-US" dirty="0" smtClean="0"/>
              <a:t>.</a:t>
            </a:r>
            <a:r>
              <a:rPr lang="en-US" dirty="0"/>
              <a:t> </a:t>
            </a:r>
            <a:endParaRPr lang="en-US" dirty="0" smtClean="0"/>
          </a:p>
          <a:p>
            <a:pPr algn="just"/>
            <a:endParaRPr lang="en-US" dirty="0"/>
          </a:p>
          <a:p>
            <a:pPr algn="just"/>
            <a:r>
              <a:rPr lang="en-US" dirty="0" smtClean="0"/>
              <a:t>Outside </a:t>
            </a:r>
            <a:r>
              <a:rPr lang="en-US" dirty="0"/>
              <a:t>of ensuring the delivery of technically sound results, EDA also benefits business stakeholders by confirming they are asking the right questions and not biasing the investigation with their assumptions, as well as by providing the context around the problem to make sure the potential value of the data scientist’s output can be maximized. </a:t>
            </a:r>
            <a:endParaRPr lang="en-US" dirty="0" smtClean="0"/>
          </a:p>
          <a:p>
            <a:pPr algn="just"/>
            <a:endParaRPr lang="en-US" dirty="0"/>
          </a:p>
          <a:p>
            <a:pPr algn="just"/>
            <a:r>
              <a:rPr lang="en-US" dirty="0" smtClean="0"/>
              <a:t>As </a:t>
            </a:r>
            <a:r>
              <a:rPr lang="en-US" dirty="0"/>
              <a:t>a bonus, EDA often leads to insights that the business stakeholder or data scientist wouldn’t even think to investigate but that can be hugely informative about the business.</a:t>
            </a:r>
            <a:endParaRPr lang="en-IN" dirty="0"/>
          </a:p>
        </p:txBody>
      </p:sp>
    </p:spTree>
    <p:extLst>
      <p:ext uri="{BB962C8B-B14F-4D97-AF65-F5344CB8AC3E}">
        <p14:creationId xmlns:p14="http://schemas.microsoft.com/office/powerpoint/2010/main" val="12681095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571" y="4267200"/>
            <a:ext cx="4055645" cy="240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895600"/>
            <a:ext cx="4335092" cy="1720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86000" y="533400"/>
            <a:ext cx="4343400" cy="507831"/>
          </a:xfrm>
          <a:prstGeom prst="rect">
            <a:avLst/>
          </a:prstGeom>
          <a:noFill/>
        </p:spPr>
        <p:txBody>
          <a:bodyPr wrap="square" rtlCol="0">
            <a:spAutoFit/>
          </a:bodyPr>
          <a:lstStyle/>
          <a:p>
            <a:r>
              <a:rPr lang="en-IN" sz="2700" b="1" dirty="0" smtClean="0"/>
              <a:t>            Descriptive Statistics</a:t>
            </a:r>
            <a:endParaRPr lang="en-IN" sz="2700" b="1"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600200"/>
            <a:ext cx="4091393" cy="1141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0" y="191068"/>
            <a:ext cx="1310185" cy="614149"/>
            <a:chOff x="0" y="191068"/>
            <a:chExt cx="1310185" cy="614149"/>
          </a:xfrm>
        </p:grpSpPr>
        <p:sp>
          <p:nvSpPr>
            <p:cNvPr id="8" name="Rectangle 7"/>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283094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95" t="25271" r="41593" b="43894"/>
          <a:stretch/>
        </p:blipFill>
        <p:spPr bwMode="auto">
          <a:xfrm>
            <a:off x="685800" y="1981200"/>
            <a:ext cx="7557334" cy="3105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027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What is Descriptive Statistics? - International Six Sigma Institu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 y="1295400"/>
            <a:ext cx="7920637" cy="35814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8340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626217"/>
            <a:ext cx="2453868" cy="1249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63" y="1049884"/>
            <a:ext cx="3200401" cy="433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760" y="1650601"/>
            <a:ext cx="4167554"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6760" y="966215"/>
            <a:ext cx="3797088" cy="551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1" y="4419600"/>
            <a:ext cx="3947688"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663" y="3851170"/>
            <a:ext cx="3219450" cy="492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0" y="191068"/>
            <a:ext cx="1310185" cy="614149"/>
            <a:chOff x="0" y="191068"/>
            <a:chExt cx="1310185" cy="614149"/>
          </a:xfrm>
        </p:grpSpPr>
        <p:sp>
          <p:nvSpPr>
            <p:cNvPr id="9" name="Rectangle 8"/>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506779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23544" y="914400"/>
            <a:ext cx="7391400" cy="369332"/>
          </a:xfrm>
          <a:prstGeom prst="rect">
            <a:avLst/>
          </a:prstGeom>
        </p:spPr>
        <p:txBody>
          <a:bodyPr wrap="square">
            <a:spAutoFit/>
          </a:bodyPr>
          <a:lstStyle/>
          <a:p>
            <a:r>
              <a:rPr lang="en-IN" dirty="0">
                <a:hlinkClick r:id="rId2"/>
              </a:rPr>
              <a:t>http://www.ltcconline.net/greenl/courses/201/descstat/mean.htm</a:t>
            </a:r>
            <a:endParaRPr lang="en-IN" dirty="0"/>
          </a:p>
        </p:txBody>
      </p:sp>
      <p:pic>
        <p:nvPicPr>
          <p:cNvPr id="4" name="Picture 2" descr="http://www.ltcconline.net/greenl/courses/201/descstat/mean.h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557712"/>
            <a:ext cx="1876425" cy="638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ltcconline.net/greenl/courses/201/descstat/mean.h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608" y="4519611"/>
            <a:ext cx="19526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utlier, Mean, Median, Mode"/>
          <p:cNvPicPr/>
          <p:nvPr/>
        </p:nvPicPr>
        <p:blipFill>
          <a:blip r:embed="rId5">
            <a:extLst>
              <a:ext uri="{28A0092B-C50C-407E-A947-70E740481C1C}">
                <a14:useLocalDpi xmlns:a14="http://schemas.microsoft.com/office/drawing/2010/main" val="0"/>
              </a:ext>
            </a:extLst>
          </a:blip>
          <a:srcRect/>
          <a:stretch>
            <a:fillRect/>
          </a:stretch>
        </p:blipFill>
        <p:spPr bwMode="auto">
          <a:xfrm>
            <a:off x="914400" y="1447800"/>
            <a:ext cx="7010400" cy="2209800"/>
          </a:xfrm>
          <a:prstGeom prst="rect">
            <a:avLst/>
          </a:prstGeom>
          <a:noFill/>
          <a:ln>
            <a:noFill/>
          </a:ln>
        </p:spPr>
      </p:pic>
      <p:grpSp>
        <p:nvGrpSpPr>
          <p:cNvPr id="7" name="Group 6"/>
          <p:cNvGrpSpPr/>
          <p:nvPr/>
        </p:nvGrpSpPr>
        <p:grpSpPr>
          <a:xfrm>
            <a:off x="0" y="191068"/>
            <a:ext cx="1310185" cy="614149"/>
            <a:chOff x="0" y="191068"/>
            <a:chExt cx="1310185" cy="614149"/>
          </a:xfrm>
        </p:grpSpPr>
        <p:sp>
          <p:nvSpPr>
            <p:cNvPr id="8" name="Rectangle 7"/>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p:cNvSpPr txBox="1"/>
          <p:nvPr/>
        </p:nvSpPr>
        <p:spPr>
          <a:xfrm>
            <a:off x="1143000" y="4029382"/>
            <a:ext cx="1057656" cy="369332"/>
          </a:xfrm>
          <a:prstGeom prst="rect">
            <a:avLst/>
          </a:prstGeom>
          <a:noFill/>
        </p:spPr>
        <p:txBody>
          <a:bodyPr wrap="square" rtlCol="0">
            <a:spAutoFit/>
          </a:bodyPr>
          <a:lstStyle/>
          <a:p>
            <a:r>
              <a:rPr lang="en-IN" b="1" dirty="0" smtClean="0"/>
              <a:t>Variance</a:t>
            </a:r>
            <a:endParaRPr lang="en-IN" b="1" dirty="0"/>
          </a:p>
        </p:txBody>
      </p:sp>
      <p:sp>
        <p:nvSpPr>
          <p:cNvPr id="10" name="TextBox 9"/>
          <p:cNvSpPr txBox="1"/>
          <p:nvPr/>
        </p:nvSpPr>
        <p:spPr>
          <a:xfrm>
            <a:off x="5245608" y="4001522"/>
            <a:ext cx="3300984" cy="369332"/>
          </a:xfrm>
          <a:prstGeom prst="rect">
            <a:avLst/>
          </a:prstGeom>
          <a:noFill/>
        </p:spPr>
        <p:txBody>
          <a:bodyPr wrap="square" rtlCol="0">
            <a:spAutoFit/>
          </a:bodyPr>
          <a:lstStyle/>
          <a:p>
            <a:r>
              <a:rPr lang="en-IN" b="1" dirty="0" smtClean="0"/>
              <a:t>Standard Deviation</a:t>
            </a:r>
            <a:endParaRPr lang="en-IN" b="1" dirty="0"/>
          </a:p>
        </p:txBody>
      </p:sp>
      <p:sp>
        <p:nvSpPr>
          <p:cNvPr id="11" name="TextBox 10"/>
          <p:cNvSpPr txBox="1"/>
          <p:nvPr/>
        </p:nvSpPr>
        <p:spPr>
          <a:xfrm>
            <a:off x="1219200" y="5410200"/>
            <a:ext cx="6096000" cy="369332"/>
          </a:xfrm>
          <a:prstGeom prst="rect">
            <a:avLst/>
          </a:prstGeom>
          <a:noFill/>
        </p:spPr>
        <p:txBody>
          <a:bodyPr wrap="square" rtlCol="0">
            <a:spAutoFit/>
          </a:bodyPr>
          <a:lstStyle/>
          <a:p>
            <a:r>
              <a:rPr lang="en-IN" b="1" dirty="0" smtClean="0"/>
              <a:t>Median : The middle data point or 50</a:t>
            </a:r>
            <a:r>
              <a:rPr lang="en-IN" b="1" baseline="30000" dirty="0" smtClean="0"/>
              <a:t>th</a:t>
            </a:r>
            <a:r>
              <a:rPr lang="en-IN" b="1" dirty="0" smtClean="0"/>
              <a:t> Percentile Value</a:t>
            </a:r>
            <a:endParaRPr lang="en-IN" b="1" dirty="0"/>
          </a:p>
        </p:txBody>
      </p:sp>
      <p:sp>
        <p:nvSpPr>
          <p:cNvPr id="12" name="TextBox 11"/>
          <p:cNvSpPr txBox="1"/>
          <p:nvPr/>
        </p:nvSpPr>
        <p:spPr>
          <a:xfrm>
            <a:off x="1203960" y="5867400"/>
            <a:ext cx="6096000" cy="369332"/>
          </a:xfrm>
          <a:prstGeom prst="rect">
            <a:avLst/>
          </a:prstGeom>
          <a:noFill/>
        </p:spPr>
        <p:txBody>
          <a:bodyPr wrap="square" rtlCol="0">
            <a:spAutoFit/>
          </a:bodyPr>
          <a:lstStyle/>
          <a:p>
            <a:r>
              <a:rPr lang="en-IN" b="1" dirty="0" smtClean="0"/>
              <a:t>Mode : The most common value occurring in data</a:t>
            </a:r>
            <a:endParaRPr lang="en-IN" b="1" dirty="0"/>
          </a:p>
        </p:txBody>
      </p:sp>
    </p:spTree>
    <p:extLst>
      <p:ext uri="{BB962C8B-B14F-4D97-AF65-F5344CB8AC3E}">
        <p14:creationId xmlns:p14="http://schemas.microsoft.com/office/powerpoint/2010/main" val="3672564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209300"/>
            <a:ext cx="4535424" cy="199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348" y="1295400"/>
            <a:ext cx="3680104"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124200" y="633983"/>
            <a:ext cx="2438400" cy="507831"/>
          </a:xfrm>
          <a:prstGeom prst="rect">
            <a:avLst/>
          </a:prstGeom>
          <a:noFill/>
        </p:spPr>
        <p:txBody>
          <a:bodyPr wrap="square" rtlCol="0">
            <a:spAutoFit/>
          </a:bodyPr>
          <a:lstStyle/>
          <a:p>
            <a:r>
              <a:rPr lang="en-IN" sz="2700" b="1" dirty="0" smtClean="0"/>
              <a:t>      Mean</a:t>
            </a:r>
            <a:endParaRPr lang="en-IN" sz="2700" b="1" dirty="0"/>
          </a:p>
        </p:txBody>
      </p:sp>
      <p:sp>
        <p:nvSpPr>
          <p:cNvPr id="5" name="TextBox 4"/>
          <p:cNvSpPr txBox="1"/>
          <p:nvPr/>
        </p:nvSpPr>
        <p:spPr>
          <a:xfrm>
            <a:off x="5715000" y="3606715"/>
            <a:ext cx="2438400" cy="507831"/>
          </a:xfrm>
          <a:prstGeom prst="rect">
            <a:avLst/>
          </a:prstGeom>
          <a:noFill/>
        </p:spPr>
        <p:txBody>
          <a:bodyPr wrap="square" rtlCol="0">
            <a:spAutoFit/>
          </a:bodyPr>
          <a:lstStyle/>
          <a:p>
            <a:r>
              <a:rPr lang="en-IN" sz="2700" b="1" dirty="0" smtClean="0"/>
              <a:t>    Median</a:t>
            </a:r>
            <a:endParaRPr lang="en-IN" sz="2700" b="1"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65" y="4366710"/>
            <a:ext cx="4347535" cy="1676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94944" y="3701469"/>
            <a:ext cx="2438400" cy="507831"/>
          </a:xfrm>
          <a:prstGeom prst="rect">
            <a:avLst/>
          </a:prstGeom>
          <a:noFill/>
        </p:spPr>
        <p:txBody>
          <a:bodyPr wrap="square" rtlCol="0">
            <a:spAutoFit/>
          </a:bodyPr>
          <a:lstStyle/>
          <a:p>
            <a:r>
              <a:rPr lang="en-IN" sz="2700" b="1" dirty="0" smtClean="0"/>
              <a:t>      Mode</a:t>
            </a:r>
            <a:endParaRPr lang="en-IN" sz="2700" b="1" dirty="0"/>
          </a:p>
        </p:txBody>
      </p:sp>
      <p:grpSp>
        <p:nvGrpSpPr>
          <p:cNvPr id="8" name="Group 7"/>
          <p:cNvGrpSpPr/>
          <p:nvPr/>
        </p:nvGrpSpPr>
        <p:grpSpPr>
          <a:xfrm>
            <a:off x="0" y="191068"/>
            <a:ext cx="1310185" cy="614149"/>
            <a:chOff x="0" y="191068"/>
            <a:chExt cx="1310185" cy="614149"/>
          </a:xfrm>
        </p:grpSpPr>
        <p:sp>
          <p:nvSpPr>
            <p:cNvPr id="9" name="Rectangle 8"/>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9578923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610" t="24260" r="28385" b="15103"/>
          <a:stretch/>
        </p:blipFill>
        <p:spPr bwMode="auto">
          <a:xfrm>
            <a:off x="259307" y="1143000"/>
            <a:ext cx="4350078"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4562" y="2667000"/>
            <a:ext cx="4792810" cy="272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79860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14400"/>
            <a:ext cx="6664325" cy="3418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90097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90600"/>
            <a:ext cx="8610600" cy="5355312"/>
          </a:xfrm>
          <a:prstGeom prst="rect">
            <a:avLst/>
          </a:prstGeom>
        </p:spPr>
        <p:txBody>
          <a:bodyPr wrap="square">
            <a:spAutoFit/>
          </a:bodyPr>
          <a:lstStyle/>
          <a:p>
            <a:pPr algn="just" fontAlgn="base"/>
            <a:r>
              <a:rPr lang="en-US" u="sng" dirty="0"/>
              <a:t>Outliers</a:t>
            </a:r>
            <a:r>
              <a:rPr lang="en-US" dirty="0"/>
              <a:t> are observations in a dataset that don’t fit in some way</a:t>
            </a:r>
            <a:r>
              <a:rPr lang="en-US" dirty="0" smtClean="0"/>
              <a:t>.</a:t>
            </a:r>
          </a:p>
          <a:p>
            <a:pPr algn="just" fontAlgn="base"/>
            <a:endParaRPr lang="en-US" dirty="0"/>
          </a:p>
          <a:p>
            <a:pPr algn="just" fontAlgn="base"/>
            <a:r>
              <a:rPr lang="en-US" dirty="0"/>
              <a:t>Perhaps the most common or familiar type of outlier is the observations that are far from the rest of the observations or the center of mass of observations</a:t>
            </a:r>
            <a:r>
              <a:rPr lang="en-US" dirty="0" smtClean="0"/>
              <a:t>.</a:t>
            </a:r>
          </a:p>
          <a:p>
            <a:pPr algn="just" fontAlgn="base"/>
            <a:endParaRPr lang="en-US" dirty="0"/>
          </a:p>
          <a:p>
            <a:pPr algn="just" fontAlgn="base"/>
            <a:r>
              <a:rPr lang="en-US" dirty="0"/>
              <a:t>This is easy to understand when we have one or two variables and we can visualize the data as a histogram or scatter plot, although it becomes very challenging when we have many input variables defining a high-dimensional input feature space</a:t>
            </a:r>
            <a:r>
              <a:rPr lang="en-US" dirty="0" smtClean="0"/>
              <a:t>.</a:t>
            </a:r>
          </a:p>
          <a:p>
            <a:pPr algn="just" fontAlgn="base"/>
            <a:endParaRPr lang="en-US" dirty="0"/>
          </a:p>
          <a:p>
            <a:pPr algn="just" fontAlgn="base"/>
            <a:r>
              <a:rPr lang="en-US" dirty="0"/>
              <a:t>In this case, simple statistical methods for identifying outliers can break down, such as methods that use standard deviations or the interquartile range</a:t>
            </a:r>
            <a:r>
              <a:rPr lang="en-US" dirty="0" smtClean="0"/>
              <a:t>.</a:t>
            </a:r>
          </a:p>
          <a:p>
            <a:pPr algn="just" fontAlgn="base"/>
            <a:endParaRPr lang="en-US" dirty="0"/>
          </a:p>
          <a:p>
            <a:pPr algn="just" fontAlgn="base"/>
            <a:r>
              <a:rPr lang="en-US" dirty="0"/>
              <a:t>It can be important to identify and remove outliers from data when training machine learning algorithms for predictive modeling</a:t>
            </a:r>
            <a:r>
              <a:rPr lang="en-US" dirty="0" smtClean="0"/>
              <a:t>.</a:t>
            </a:r>
          </a:p>
          <a:p>
            <a:pPr algn="just" fontAlgn="base"/>
            <a:endParaRPr lang="en-US" dirty="0"/>
          </a:p>
          <a:p>
            <a:pPr algn="just" fontAlgn="base"/>
            <a:r>
              <a:rPr lang="en-US" dirty="0"/>
              <a:t>Outliers can skew statistical measures and data distributions, providing a misleading representation of the underlying data and relationships. Removing outliers from training data prior to modeling can result in a better fit of the data and, in turn, more skillful predictions.</a:t>
            </a:r>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83261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905000"/>
            <a:ext cx="7696200" cy="2862322"/>
          </a:xfrm>
          <a:prstGeom prst="rect">
            <a:avLst/>
          </a:prstGeom>
        </p:spPr>
        <p:txBody>
          <a:bodyPr wrap="square">
            <a:spAutoFit/>
          </a:bodyPr>
          <a:lstStyle/>
          <a:p>
            <a:r>
              <a:rPr lang="en-US" b="1" dirty="0"/>
              <a:t>A percentile is a measure used in statistics indicating the value below which a given percentage of observations in a group of observations falls</a:t>
            </a:r>
            <a:r>
              <a:rPr lang="en-US" b="1" dirty="0" smtClean="0"/>
              <a:t>.</a:t>
            </a:r>
          </a:p>
          <a:p>
            <a:endParaRPr lang="en-US" dirty="0"/>
          </a:p>
          <a:p>
            <a:r>
              <a:rPr lang="en-US" dirty="0" smtClean="0"/>
              <a:t> </a:t>
            </a:r>
            <a:r>
              <a:rPr lang="en-US" dirty="0"/>
              <a:t>For example, the 20th percentile is the value below which 20% of the observations may be found. Similarly, 80% of the observations are found above the 20th percentile</a:t>
            </a:r>
            <a:r>
              <a:rPr lang="en-US" dirty="0" smtClean="0"/>
              <a:t>.</a:t>
            </a:r>
          </a:p>
          <a:p>
            <a:endParaRPr lang="en-US" dirty="0"/>
          </a:p>
          <a:p>
            <a:r>
              <a:rPr lang="en-US" dirty="0"/>
              <a:t>The 25th percentile is also known as the first quartile (</a:t>
            </a:r>
            <a:r>
              <a:rPr lang="en-US" i="1" dirty="0"/>
              <a:t>Q</a:t>
            </a:r>
            <a:r>
              <a:rPr lang="en-US" baseline="-25000" dirty="0"/>
              <a:t>1</a:t>
            </a:r>
            <a:r>
              <a:rPr lang="en-US" dirty="0"/>
              <a:t>), the 50th percentile as the </a:t>
            </a:r>
            <a:r>
              <a:rPr lang="en-US" dirty="0" smtClean="0"/>
              <a:t>median</a:t>
            </a:r>
            <a:r>
              <a:rPr lang="en-US" dirty="0"/>
              <a:t> or second quartile (</a:t>
            </a:r>
            <a:r>
              <a:rPr lang="en-US" i="1" dirty="0"/>
              <a:t>Q</a:t>
            </a:r>
            <a:r>
              <a:rPr lang="en-US" baseline="-25000" dirty="0"/>
              <a:t>2</a:t>
            </a:r>
            <a:r>
              <a:rPr lang="en-US" dirty="0"/>
              <a:t>), and the 75th percentile as the third quartile (</a:t>
            </a:r>
            <a:r>
              <a:rPr lang="en-US" i="1" dirty="0"/>
              <a:t>Q</a:t>
            </a:r>
            <a:r>
              <a:rPr lang="en-US" baseline="-25000" dirty="0"/>
              <a:t>3</a:t>
            </a:r>
            <a:r>
              <a:rPr lang="en-US" dirty="0" smtClean="0"/>
              <a:t>).</a:t>
            </a:r>
            <a:endParaRPr lang="en-IN" dirty="0"/>
          </a:p>
        </p:txBody>
      </p:sp>
      <p:sp>
        <p:nvSpPr>
          <p:cNvPr id="3" name="TextBox 2"/>
          <p:cNvSpPr txBox="1"/>
          <p:nvPr/>
        </p:nvSpPr>
        <p:spPr>
          <a:xfrm>
            <a:off x="1905000" y="685800"/>
            <a:ext cx="4648200" cy="477054"/>
          </a:xfrm>
          <a:prstGeom prst="rect">
            <a:avLst/>
          </a:prstGeom>
          <a:noFill/>
        </p:spPr>
        <p:txBody>
          <a:bodyPr wrap="square" rtlCol="0">
            <a:spAutoFit/>
          </a:bodyPr>
          <a:lstStyle/>
          <a:p>
            <a:pPr algn="ctr"/>
            <a:r>
              <a:rPr lang="en-IN" sz="2500" b="1" dirty="0" smtClean="0"/>
              <a:t>Percentile &amp; Quartiles</a:t>
            </a:r>
            <a:endParaRPr lang="en-IN" sz="2500" b="1" dirty="0"/>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252371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8160" y="990600"/>
            <a:ext cx="7772400" cy="4832092"/>
          </a:xfrm>
          <a:prstGeom prst="rect">
            <a:avLst/>
          </a:prstGeom>
        </p:spPr>
        <p:txBody>
          <a:bodyPr wrap="square">
            <a:spAutoFit/>
          </a:bodyPr>
          <a:lstStyle/>
          <a:p>
            <a:pPr algn="just"/>
            <a:r>
              <a:rPr lang="en-US" sz="2000" b="1" dirty="0"/>
              <a:t>Building an intuition for the data</a:t>
            </a:r>
          </a:p>
          <a:p>
            <a:pPr algn="just"/>
            <a:r>
              <a:rPr lang="en-US" dirty="0"/>
              <a:t> </a:t>
            </a:r>
            <a:br>
              <a:rPr lang="en-US" dirty="0"/>
            </a:br>
            <a:r>
              <a:rPr lang="en-US" dirty="0" smtClean="0"/>
              <a:t>EDA </a:t>
            </a:r>
            <a:r>
              <a:rPr lang="en-US" dirty="0"/>
              <a:t>is a necessary step to take before more advanced modeling: data scientists need to become acquainted with the data first hand and develop an intuition for what is within it. This intuition is especially important for being able to quickly identify when things go wrong. </a:t>
            </a:r>
            <a:endParaRPr lang="en-US" dirty="0" smtClean="0"/>
          </a:p>
          <a:p>
            <a:pPr algn="just"/>
            <a:endParaRPr lang="en-US" dirty="0"/>
          </a:p>
          <a:p>
            <a:pPr algn="just"/>
            <a:r>
              <a:rPr lang="en-US" dirty="0" smtClean="0"/>
              <a:t>If</a:t>
            </a:r>
            <a:r>
              <a:rPr lang="en-US" dirty="0"/>
              <a:t>, during EDA, I plot </a:t>
            </a:r>
            <a:r>
              <a:rPr lang="en-US" dirty="0" smtClean="0"/>
              <a:t>user product </a:t>
            </a:r>
            <a:r>
              <a:rPr lang="en-US" dirty="0"/>
              <a:t>lifetime versus age and see that younger users tend to stay with a product longer, then, I would expect whatever model I build to have a term that would result in increased lifetime when age is decreased</a:t>
            </a:r>
            <a:r>
              <a:rPr lang="en-US" dirty="0" smtClean="0"/>
              <a:t>.</a:t>
            </a:r>
          </a:p>
          <a:p>
            <a:pPr algn="just"/>
            <a:endParaRPr lang="en-US" dirty="0"/>
          </a:p>
          <a:p>
            <a:pPr algn="just"/>
            <a:r>
              <a:rPr lang="en-US" dirty="0" smtClean="0"/>
              <a:t> </a:t>
            </a:r>
            <a:r>
              <a:rPr lang="en-US" dirty="0"/>
              <a:t>If I train a model that shows different behavior, I would quickly realize that I should investigate what is happening and make sure I didn’t make any mistakes. </a:t>
            </a:r>
            <a:endParaRPr lang="en-US" dirty="0" smtClean="0"/>
          </a:p>
          <a:p>
            <a:pPr algn="just"/>
            <a:endParaRPr lang="en-US" dirty="0"/>
          </a:p>
          <a:p>
            <a:pPr algn="just"/>
            <a:r>
              <a:rPr lang="en-US" b="1" dirty="0" smtClean="0"/>
              <a:t>Without </a:t>
            </a:r>
            <a:r>
              <a:rPr lang="en-US" b="1" dirty="0"/>
              <a:t>EDA, glaring problems with the data or mistakes in the implementation of a model can go unnoticed for too long and can potentially result in decisions being made on wrong information.</a:t>
            </a:r>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161608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rashant\Desktop\iq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196975"/>
            <a:ext cx="8064500" cy="44640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494900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Understanding Boxplots - Towards Data Scien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Understanding Boxplots - Towards Data Scienc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7" name="Picture 7" descr="C:\Users\Prashant\Desktop\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6858000" cy="592156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614749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7511547"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306649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91068"/>
            <a:ext cx="1310185" cy="614149"/>
            <a:chOff x="0" y="191068"/>
            <a:chExt cx="1310185" cy="614149"/>
          </a:xfrm>
        </p:grpSpPr>
        <p:sp>
          <p:nvSpPr>
            <p:cNvPr id="3" name="Rectangle 2"/>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Box 4"/>
          <p:cNvSpPr txBox="1"/>
          <p:nvPr/>
        </p:nvSpPr>
        <p:spPr>
          <a:xfrm>
            <a:off x="1447800" y="3200400"/>
            <a:ext cx="6096000" cy="784830"/>
          </a:xfrm>
          <a:prstGeom prst="rect">
            <a:avLst/>
          </a:prstGeom>
          <a:noFill/>
        </p:spPr>
        <p:txBody>
          <a:bodyPr wrap="square" rtlCol="0">
            <a:spAutoFit/>
          </a:bodyPr>
          <a:lstStyle/>
          <a:p>
            <a:pPr algn="ctr"/>
            <a:r>
              <a:rPr lang="en-IN" sz="4500" b="1" dirty="0" smtClean="0"/>
              <a:t>Lying with Stats</a:t>
            </a:r>
            <a:endParaRPr lang="en-IN" sz="4500" b="1" dirty="0"/>
          </a:p>
        </p:txBody>
      </p:sp>
    </p:spTree>
    <p:extLst>
      <p:ext uri="{BB962C8B-B14F-4D97-AF65-F5344CB8AC3E}">
        <p14:creationId xmlns:p14="http://schemas.microsoft.com/office/powerpoint/2010/main" val="2193342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ctrTitle"/>
          </p:nvPr>
        </p:nvSpPr>
        <p:spPr>
          <a:xfrm>
            <a:off x="823950" y="881233"/>
            <a:ext cx="7701600" cy="80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Biased Averages</a:t>
            </a:r>
            <a:endParaRPr/>
          </a:p>
        </p:txBody>
      </p:sp>
      <p:sp>
        <p:nvSpPr>
          <p:cNvPr id="74" name="Google Shape;74;p16"/>
          <p:cNvSpPr txBox="1">
            <a:spLocks noGrp="1"/>
          </p:cNvSpPr>
          <p:nvPr>
            <p:ph type="subTitle" idx="1"/>
          </p:nvPr>
        </p:nvSpPr>
        <p:spPr>
          <a:xfrm>
            <a:off x="905475" y="1893533"/>
            <a:ext cx="7333800" cy="806000"/>
          </a:xfrm>
          <a:prstGeom prst="rect">
            <a:avLst/>
          </a:prstGeom>
        </p:spPr>
        <p:txBody>
          <a:bodyPr spcFirstLastPara="1" wrap="square" lIns="91425" tIns="91425" rIns="91425" bIns="91425" anchor="t" anchorCtr="0">
            <a:noAutofit/>
          </a:bodyPr>
          <a:lstStyle/>
          <a:p>
            <a:pPr marL="457200" lvl="0" indent="-406400" algn="just" rtl="0">
              <a:lnSpc>
                <a:spcPct val="90000"/>
              </a:lnSpc>
              <a:spcBef>
                <a:spcPts val="0"/>
              </a:spcBef>
              <a:spcAft>
                <a:spcPts val="0"/>
              </a:spcAft>
              <a:buSzPts val="2800"/>
              <a:buAutoNum type="arabicPeriod"/>
            </a:pPr>
            <a:r>
              <a:rPr lang="en-GB" b="1"/>
              <a:t>Understanding the terminology</a:t>
            </a:r>
            <a:endParaRPr/>
          </a:p>
          <a:p>
            <a:pPr marL="457200" lvl="0" indent="0" algn="just" rtl="0">
              <a:lnSpc>
                <a:spcPct val="90000"/>
              </a:lnSpc>
              <a:spcBef>
                <a:spcPts val="0"/>
              </a:spcBef>
              <a:spcAft>
                <a:spcPts val="0"/>
              </a:spcAft>
              <a:buNone/>
            </a:pPr>
            <a:endParaRPr/>
          </a:p>
          <a:p>
            <a:pPr marL="0" lvl="0" indent="0" algn="just" rtl="0">
              <a:lnSpc>
                <a:spcPct val="90000"/>
              </a:lnSpc>
              <a:spcBef>
                <a:spcPts val="0"/>
              </a:spcBef>
              <a:spcAft>
                <a:spcPts val="0"/>
              </a:spcAft>
              <a:buNone/>
            </a:pPr>
            <a:endParaRPr/>
          </a:p>
          <a:p>
            <a:pPr marL="0" lvl="0" indent="0" algn="just" rtl="0">
              <a:lnSpc>
                <a:spcPct val="90000"/>
              </a:lnSpc>
              <a:spcBef>
                <a:spcPts val="0"/>
              </a:spcBef>
              <a:spcAft>
                <a:spcPts val="0"/>
              </a:spcAft>
              <a:buNone/>
            </a:pPr>
            <a:endParaRPr sz="1100">
              <a:solidFill>
                <a:schemeClr val="dk1"/>
              </a:solidFill>
            </a:endParaRPr>
          </a:p>
          <a:p>
            <a:pPr marL="457200" lvl="0" indent="0" algn="l" rtl="0">
              <a:spcBef>
                <a:spcPts val="0"/>
              </a:spcBef>
              <a:spcAft>
                <a:spcPts val="0"/>
              </a:spcAft>
              <a:buNone/>
            </a:pPr>
            <a:endParaRPr/>
          </a:p>
        </p:txBody>
      </p:sp>
      <p:pic>
        <p:nvPicPr>
          <p:cNvPr id="75" name="Google Shape;75;p16"/>
          <p:cNvPicPr preferRelativeResize="0"/>
          <p:nvPr/>
        </p:nvPicPr>
        <p:blipFill>
          <a:blip r:embed="rId3">
            <a:alphaModFix/>
          </a:blip>
          <a:stretch>
            <a:fillRect/>
          </a:stretch>
        </p:blipFill>
        <p:spPr>
          <a:xfrm>
            <a:off x="972550" y="2769134"/>
            <a:ext cx="6659774" cy="3531233"/>
          </a:xfrm>
          <a:prstGeom prst="rect">
            <a:avLst/>
          </a:prstGeom>
          <a:noFill/>
          <a:ln>
            <a:noFill/>
          </a:ln>
        </p:spPr>
      </p:pic>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7563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subTitle" idx="1"/>
          </p:nvPr>
        </p:nvSpPr>
        <p:spPr>
          <a:xfrm>
            <a:off x="578751" y="826467"/>
            <a:ext cx="3917049" cy="5345733"/>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GB" b="1" dirty="0"/>
              <a:t>2.</a:t>
            </a:r>
            <a:r>
              <a:rPr lang="en-GB" dirty="0"/>
              <a:t> </a:t>
            </a:r>
            <a:r>
              <a:rPr lang="en-GB" b="1" dirty="0"/>
              <a:t>Lying with</a:t>
            </a:r>
            <a:r>
              <a:rPr lang="en-GB" dirty="0"/>
              <a:t> </a:t>
            </a:r>
            <a:r>
              <a:rPr lang="en-GB" b="1" dirty="0"/>
              <a:t>Mean Average</a:t>
            </a:r>
            <a:endParaRPr b="1" dirty="0"/>
          </a:p>
          <a:p>
            <a:pPr marL="0" lvl="0" indent="0" algn="just" rtl="0">
              <a:lnSpc>
                <a:spcPct val="90000"/>
              </a:lnSpc>
              <a:spcBef>
                <a:spcPts val="0"/>
              </a:spcBef>
              <a:spcAft>
                <a:spcPts val="0"/>
              </a:spcAft>
              <a:buNone/>
            </a:pPr>
            <a:endParaRPr b="1" dirty="0"/>
          </a:p>
          <a:p>
            <a:pPr marL="0" marR="0" lvl="0" indent="0" algn="just" rtl="0">
              <a:lnSpc>
                <a:spcPct val="90000"/>
              </a:lnSpc>
              <a:spcBef>
                <a:spcPts val="0"/>
              </a:spcBef>
              <a:spcAft>
                <a:spcPts val="0"/>
              </a:spcAft>
              <a:buNone/>
            </a:pPr>
            <a:r>
              <a:rPr lang="en-GB" dirty="0"/>
              <a:t>Abnormally high or low numbers in the data set can significantly swing the average.</a:t>
            </a:r>
            <a:endParaRPr dirty="0"/>
          </a:p>
          <a:p>
            <a:pPr marL="457200" lvl="0" indent="0" algn="just" rtl="0">
              <a:lnSpc>
                <a:spcPct val="90000"/>
              </a:lnSpc>
              <a:spcBef>
                <a:spcPts val="0"/>
              </a:spcBef>
              <a:spcAft>
                <a:spcPts val="0"/>
              </a:spcAft>
              <a:buNone/>
            </a:pPr>
            <a:endParaRPr sz="1100" dirty="0">
              <a:solidFill>
                <a:schemeClr val="dk1"/>
              </a:solidFill>
            </a:endParaRPr>
          </a:p>
        </p:txBody>
      </p:sp>
      <p:pic>
        <p:nvPicPr>
          <p:cNvPr id="81" name="Google Shape;81;p17"/>
          <p:cNvPicPr preferRelativeResize="0"/>
          <p:nvPr/>
        </p:nvPicPr>
        <p:blipFill>
          <a:blip r:embed="rId3">
            <a:alphaModFix/>
          </a:blip>
          <a:stretch>
            <a:fillRect/>
          </a:stretch>
        </p:blipFill>
        <p:spPr>
          <a:xfrm>
            <a:off x="5061651" y="203201"/>
            <a:ext cx="3929951" cy="3415132"/>
          </a:xfrm>
          <a:prstGeom prst="rect">
            <a:avLst/>
          </a:prstGeom>
          <a:noFill/>
          <a:ln>
            <a:noFill/>
          </a:ln>
        </p:spPr>
      </p:pic>
      <p:pic>
        <p:nvPicPr>
          <p:cNvPr id="82" name="Google Shape;82;p17"/>
          <p:cNvPicPr preferRelativeResize="0"/>
          <p:nvPr/>
        </p:nvPicPr>
        <p:blipFill>
          <a:blip r:embed="rId4">
            <a:alphaModFix/>
          </a:blip>
          <a:stretch>
            <a:fillRect/>
          </a:stretch>
        </p:blipFill>
        <p:spPr>
          <a:xfrm>
            <a:off x="5153750" y="3756867"/>
            <a:ext cx="3837850" cy="3101133"/>
          </a:xfrm>
          <a:prstGeom prst="rect">
            <a:avLst/>
          </a:prstGeom>
          <a:noFill/>
          <a:ln>
            <a:noFill/>
          </a:ln>
        </p:spPr>
      </p:pic>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1586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1000"/>
                                        <p:tgtEl>
                                          <p:spTgt spid="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xEl>
                                              <p:pRg st="1" end="1"/>
                                            </p:txEl>
                                          </p:spTgt>
                                        </p:tgtEl>
                                        <p:attrNameLst>
                                          <p:attrName>style.visibility</p:attrName>
                                        </p:attrNameLst>
                                      </p:cBhvr>
                                      <p:to>
                                        <p:strVal val="visible"/>
                                      </p:to>
                                    </p:set>
                                    <p:animEffect transition="in" filter="fade">
                                      <p:cBhvr>
                                        <p:cTn id="12" dur="1000"/>
                                        <p:tgtEl>
                                          <p:spTgt spid="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
                                            <p:txEl>
                                              <p:pRg st="2" end="2"/>
                                            </p:txEl>
                                          </p:spTgt>
                                        </p:tgtEl>
                                        <p:attrNameLst>
                                          <p:attrName>style.visibility</p:attrName>
                                        </p:attrNameLst>
                                      </p:cBhvr>
                                      <p:to>
                                        <p:strVal val="visible"/>
                                      </p:to>
                                    </p:set>
                                    <p:animEffect transition="in" filter="fade">
                                      <p:cBhvr>
                                        <p:cTn id="17" dur="1000"/>
                                        <p:tgtEl>
                                          <p:spTgt spid="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xEl>
                                              <p:pRg st="3" end="3"/>
                                            </p:txEl>
                                          </p:spTgt>
                                        </p:tgtEl>
                                        <p:attrNameLst>
                                          <p:attrName>style.visibility</p:attrName>
                                        </p:attrNameLst>
                                      </p:cBhvr>
                                      <p:to>
                                        <p:strVal val="visible"/>
                                      </p:to>
                                    </p:set>
                                    <p:animEffect transition="in" filter="fade">
                                      <p:cBhvr>
                                        <p:cTn id="22" dur="1000"/>
                                        <p:tgtEl>
                                          <p:spTgt spid="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555325" y="444233"/>
            <a:ext cx="7911000" cy="7960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GB" b="1"/>
              <a:t>3. </a:t>
            </a:r>
            <a:r>
              <a:rPr lang="en-GB"/>
              <a:t> </a:t>
            </a:r>
            <a:r>
              <a:rPr lang="en-GB" b="1"/>
              <a:t>Lying with</a:t>
            </a:r>
            <a:r>
              <a:rPr lang="en-GB"/>
              <a:t> </a:t>
            </a:r>
            <a:r>
              <a:rPr lang="en-GB" b="1"/>
              <a:t>Median Average</a:t>
            </a:r>
            <a:endParaRPr b="1"/>
          </a:p>
          <a:p>
            <a:pPr marL="0" lvl="0" indent="0" algn="just" rtl="0">
              <a:lnSpc>
                <a:spcPct val="90000"/>
              </a:lnSpc>
              <a:spcBef>
                <a:spcPts val="0"/>
              </a:spcBef>
              <a:spcAft>
                <a:spcPts val="0"/>
              </a:spcAft>
              <a:buNone/>
            </a:pPr>
            <a:endParaRPr b="1"/>
          </a:p>
          <a:p>
            <a:pPr marL="0" lvl="0" indent="0" algn="just" rtl="0">
              <a:lnSpc>
                <a:spcPct val="90000"/>
              </a:lnSpc>
              <a:spcBef>
                <a:spcPts val="0"/>
              </a:spcBef>
              <a:spcAft>
                <a:spcPts val="0"/>
              </a:spcAft>
              <a:buNone/>
            </a:pPr>
            <a:endParaRPr/>
          </a:p>
          <a:p>
            <a:pPr marL="457200" lvl="0" indent="0" algn="just" rtl="0">
              <a:lnSpc>
                <a:spcPct val="90000"/>
              </a:lnSpc>
              <a:spcBef>
                <a:spcPts val="0"/>
              </a:spcBef>
              <a:spcAft>
                <a:spcPts val="0"/>
              </a:spcAft>
              <a:buNone/>
            </a:pPr>
            <a:endParaRPr sz="1100">
              <a:solidFill>
                <a:schemeClr val="dk1"/>
              </a:solidFill>
            </a:endParaRPr>
          </a:p>
        </p:txBody>
      </p:sp>
      <p:pic>
        <p:nvPicPr>
          <p:cNvPr id="88" name="Google Shape;88;p18"/>
          <p:cNvPicPr preferRelativeResize="0"/>
          <p:nvPr/>
        </p:nvPicPr>
        <p:blipFill>
          <a:blip r:embed="rId3">
            <a:alphaModFix/>
          </a:blip>
          <a:stretch>
            <a:fillRect/>
          </a:stretch>
        </p:blipFill>
        <p:spPr>
          <a:xfrm>
            <a:off x="152400" y="1916901"/>
            <a:ext cx="4488300" cy="4425199"/>
          </a:xfrm>
          <a:prstGeom prst="rect">
            <a:avLst/>
          </a:prstGeom>
          <a:noFill/>
          <a:ln>
            <a:noFill/>
          </a:ln>
        </p:spPr>
      </p:pic>
      <p:pic>
        <p:nvPicPr>
          <p:cNvPr id="89" name="Google Shape;89;p18"/>
          <p:cNvPicPr preferRelativeResize="0"/>
          <p:nvPr/>
        </p:nvPicPr>
        <p:blipFill>
          <a:blip r:embed="rId4">
            <a:alphaModFix/>
          </a:blip>
          <a:stretch>
            <a:fillRect/>
          </a:stretch>
        </p:blipFill>
        <p:spPr>
          <a:xfrm>
            <a:off x="4741292" y="1747767"/>
            <a:ext cx="4260882" cy="4594332"/>
          </a:xfrm>
          <a:prstGeom prst="rect">
            <a:avLst/>
          </a:prstGeom>
          <a:noFill/>
          <a:ln>
            <a:noFill/>
          </a:ln>
        </p:spPr>
      </p:pic>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68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subTitle" idx="1"/>
          </p:nvPr>
        </p:nvSpPr>
        <p:spPr>
          <a:xfrm>
            <a:off x="662775" y="299200"/>
            <a:ext cx="7821900" cy="10964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GB" b="1"/>
              <a:t>4.</a:t>
            </a:r>
            <a:r>
              <a:rPr lang="en-GB"/>
              <a:t> </a:t>
            </a:r>
            <a:r>
              <a:rPr lang="en-GB" b="1"/>
              <a:t>Lying with</a:t>
            </a:r>
            <a:r>
              <a:rPr lang="en-GB"/>
              <a:t> </a:t>
            </a:r>
            <a:r>
              <a:rPr lang="en-GB" b="1"/>
              <a:t>Mode Average</a:t>
            </a:r>
            <a:endParaRPr b="1"/>
          </a:p>
          <a:p>
            <a:pPr marL="0" lvl="0" indent="0" algn="just" rtl="0">
              <a:lnSpc>
                <a:spcPct val="90000"/>
              </a:lnSpc>
              <a:spcBef>
                <a:spcPts val="0"/>
              </a:spcBef>
              <a:spcAft>
                <a:spcPts val="0"/>
              </a:spcAft>
              <a:buNone/>
            </a:pPr>
            <a:endParaRPr b="1"/>
          </a:p>
          <a:p>
            <a:pPr marL="0" marR="0" lvl="0" indent="0" algn="just" rtl="0">
              <a:lnSpc>
                <a:spcPct val="90000"/>
              </a:lnSpc>
              <a:spcBef>
                <a:spcPts val="0"/>
              </a:spcBef>
              <a:spcAft>
                <a:spcPts val="0"/>
              </a:spcAft>
              <a:buNone/>
            </a:pPr>
            <a:endParaRPr/>
          </a:p>
          <a:p>
            <a:pPr marL="457200" lvl="0" indent="0" algn="just" rtl="0">
              <a:lnSpc>
                <a:spcPct val="90000"/>
              </a:lnSpc>
              <a:spcBef>
                <a:spcPts val="0"/>
              </a:spcBef>
              <a:spcAft>
                <a:spcPts val="0"/>
              </a:spcAft>
              <a:buNone/>
            </a:pPr>
            <a:endParaRPr sz="1100">
              <a:solidFill>
                <a:schemeClr val="dk1"/>
              </a:solidFill>
            </a:endParaRPr>
          </a:p>
        </p:txBody>
      </p:sp>
      <p:pic>
        <p:nvPicPr>
          <p:cNvPr id="95" name="Google Shape;95;p19"/>
          <p:cNvPicPr preferRelativeResize="0"/>
          <p:nvPr/>
        </p:nvPicPr>
        <p:blipFill>
          <a:blip r:embed="rId3">
            <a:alphaModFix/>
          </a:blip>
          <a:stretch>
            <a:fillRect/>
          </a:stretch>
        </p:blipFill>
        <p:spPr>
          <a:xfrm>
            <a:off x="264276" y="1508133"/>
            <a:ext cx="4460001" cy="4645368"/>
          </a:xfrm>
          <a:prstGeom prst="rect">
            <a:avLst/>
          </a:prstGeom>
          <a:noFill/>
          <a:ln>
            <a:noFill/>
          </a:ln>
        </p:spPr>
      </p:pic>
      <p:pic>
        <p:nvPicPr>
          <p:cNvPr id="96" name="Google Shape;96;p19"/>
          <p:cNvPicPr preferRelativeResize="0"/>
          <p:nvPr/>
        </p:nvPicPr>
        <p:blipFill>
          <a:blip r:embed="rId4">
            <a:alphaModFix/>
          </a:blip>
          <a:stretch>
            <a:fillRect/>
          </a:stretch>
        </p:blipFill>
        <p:spPr>
          <a:xfrm>
            <a:off x="4478725" y="1677267"/>
            <a:ext cx="4293126" cy="4349367"/>
          </a:xfrm>
          <a:prstGeom prst="rect">
            <a:avLst/>
          </a:prstGeom>
          <a:noFill/>
          <a:ln>
            <a:noFill/>
          </a:ln>
        </p:spPr>
      </p:pic>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4109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ctrTitle"/>
          </p:nvPr>
        </p:nvSpPr>
        <p:spPr>
          <a:xfrm>
            <a:off x="1066800" y="1371600"/>
            <a:ext cx="6806100" cy="241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dirty="0"/>
              <a:t>Deceptive Summary Statistics</a:t>
            </a:r>
            <a:endParaRPr dirty="0"/>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712106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5951525" y="1287901"/>
            <a:ext cx="2921450" cy="5163700"/>
          </a:xfrm>
          <a:prstGeom prst="rect">
            <a:avLst/>
          </a:prstGeom>
          <a:noFill/>
          <a:ln>
            <a:noFill/>
          </a:ln>
        </p:spPr>
      </p:pic>
      <p:sp>
        <p:nvSpPr>
          <p:cNvPr id="108" name="Google Shape;108;p21"/>
          <p:cNvSpPr txBox="1">
            <a:spLocks noGrp="1"/>
          </p:cNvSpPr>
          <p:nvPr>
            <p:ph type="subTitle" idx="1"/>
          </p:nvPr>
        </p:nvSpPr>
        <p:spPr>
          <a:xfrm>
            <a:off x="645125" y="1287967"/>
            <a:ext cx="5087100" cy="53212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SzPts val="1800"/>
              <a:buChar char="❏"/>
            </a:pPr>
            <a:r>
              <a:rPr lang="en-GB" sz="1800"/>
              <a:t>The average x value is 9 for each dataset</a:t>
            </a:r>
            <a:endParaRPr sz="1800"/>
          </a:p>
          <a:p>
            <a:pPr marL="457200" marR="0" lvl="0" indent="-342900" algn="l" rtl="0">
              <a:lnSpc>
                <a:spcPct val="150000"/>
              </a:lnSpc>
              <a:spcBef>
                <a:spcPts val="0"/>
              </a:spcBef>
              <a:spcAft>
                <a:spcPts val="0"/>
              </a:spcAft>
              <a:buSzPts val="1800"/>
              <a:buChar char="❏"/>
            </a:pPr>
            <a:r>
              <a:rPr lang="en-GB" sz="1800"/>
              <a:t>The average y value is 7.5 for each dataset</a:t>
            </a:r>
            <a:endParaRPr sz="1800"/>
          </a:p>
          <a:p>
            <a:pPr marL="457200" marR="0" lvl="0" indent="-342900" algn="l" rtl="0">
              <a:lnSpc>
                <a:spcPct val="150000"/>
              </a:lnSpc>
              <a:spcBef>
                <a:spcPts val="0"/>
              </a:spcBef>
              <a:spcAft>
                <a:spcPts val="0"/>
              </a:spcAft>
              <a:buSzPts val="1800"/>
              <a:buChar char="❏"/>
            </a:pPr>
            <a:r>
              <a:rPr lang="en-GB" sz="1800"/>
              <a:t>The variance for x is 11 and the variance for y is 4.12</a:t>
            </a:r>
            <a:endParaRPr sz="1800"/>
          </a:p>
          <a:p>
            <a:pPr marL="457200" lvl="0" indent="-342900" algn="l" rtl="0">
              <a:lnSpc>
                <a:spcPct val="150000"/>
              </a:lnSpc>
              <a:spcBef>
                <a:spcPts val="0"/>
              </a:spcBef>
              <a:spcAft>
                <a:spcPts val="0"/>
              </a:spcAft>
              <a:buSzPts val="1800"/>
              <a:buChar char="❏"/>
            </a:pPr>
            <a:r>
              <a:rPr lang="en-GB" sz="1800"/>
              <a:t>The correlation between x and y is 0.816 for each dataset</a:t>
            </a:r>
            <a:endParaRPr sz="1800"/>
          </a:p>
          <a:p>
            <a:pPr marL="457200" lvl="0" indent="-342900" algn="l" rtl="0">
              <a:lnSpc>
                <a:spcPct val="150000"/>
              </a:lnSpc>
              <a:spcBef>
                <a:spcPts val="0"/>
              </a:spcBef>
              <a:spcAft>
                <a:spcPts val="0"/>
              </a:spcAft>
              <a:buSzPts val="1800"/>
              <a:buChar char="❏"/>
            </a:pPr>
            <a:r>
              <a:rPr lang="en-GB" sz="1800"/>
              <a:t>A linear regression (line of best fit) for e</a:t>
            </a:r>
            <a:r>
              <a:rPr lang="en-GB" sz="1800">
                <a:solidFill>
                  <a:srgbClr val="6D7581"/>
                </a:solidFill>
              </a:rPr>
              <a:t>ach dataset follows the equation </a:t>
            </a:r>
            <a:r>
              <a:rPr lang="en-GB" sz="1800" i="1">
                <a:solidFill>
                  <a:srgbClr val="6D7581"/>
                </a:solidFill>
              </a:rPr>
              <a:t>y = 0.5x + 3</a:t>
            </a:r>
            <a:endParaRPr sz="1800" i="1">
              <a:solidFill>
                <a:srgbClr val="6D7581"/>
              </a:solidFill>
            </a:endParaRPr>
          </a:p>
          <a:p>
            <a:pPr marL="457200" lvl="0" indent="0" algn="just" rtl="0">
              <a:lnSpc>
                <a:spcPct val="90000"/>
              </a:lnSpc>
              <a:spcBef>
                <a:spcPts val="2600"/>
              </a:spcBef>
              <a:spcAft>
                <a:spcPts val="0"/>
              </a:spcAft>
              <a:buNone/>
            </a:pPr>
            <a:endParaRPr sz="1100">
              <a:solidFill>
                <a:schemeClr val="dk1"/>
              </a:solidFill>
            </a:endParaRPr>
          </a:p>
        </p:txBody>
      </p:sp>
      <p:sp>
        <p:nvSpPr>
          <p:cNvPr id="109" name="Google Shape;109;p21"/>
          <p:cNvSpPr txBox="1">
            <a:spLocks noGrp="1"/>
          </p:cNvSpPr>
          <p:nvPr>
            <p:ph type="ctrTitle"/>
          </p:nvPr>
        </p:nvSpPr>
        <p:spPr>
          <a:xfrm>
            <a:off x="349150" y="209900"/>
            <a:ext cx="7479900" cy="10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a:t>Anscombe’s Quartet</a:t>
            </a:r>
            <a:endParaRPr/>
          </a:p>
        </p:txBody>
      </p:sp>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3028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xEl>
                                              <p:pRg st="0" end="0"/>
                                            </p:txEl>
                                          </p:spTgt>
                                        </p:tgtEl>
                                        <p:attrNameLst>
                                          <p:attrName>style.visibility</p:attrName>
                                        </p:attrNameLst>
                                      </p:cBhvr>
                                      <p:to>
                                        <p:strVal val="visible"/>
                                      </p:to>
                                    </p:set>
                                    <p:animEffect transition="in" filter="fade">
                                      <p:cBhvr>
                                        <p:cTn id="12" dur="1000"/>
                                        <p:tgtEl>
                                          <p:spTgt spid="10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
                                            <p:txEl>
                                              <p:pRg st="1" end="1"/>
                                            </p:txEl>
                                          </p:spTgt>
                                        </p:tgtEl>
                                        <p:attrNameLst>
                                          <p:attrName>style.visibility</p:attrName>
                                        </p:attrNameLst>
                                      </p:cBhvr>
                                      <p:to>
                                        <p:strVal val="visible"/>
                                      </p:to>
                                    </p:set>
                                    <p:animEffect transition="in" filter="fade">
                                      <p:cBhvr>
                                        <p:cTn id="17" dur="1000"/>
                                        <p:tgtEl>
                                          <p:spTgt spid="10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
                                            <p:txEl>
                                              <p:pRg st="2" end="2"/>
                                            </p:txEl>
                                          </p:spTgt>
                                        </p:tgtEl>
                                        <p:attrNameLst>
                                          <p:attrName>style.visibility</p:attrName>
                                        </p:attrNameLst>
                                      </p:cBhvr>
                                      <p:to>
                                        <p:strVal val="visible"/>
                                      </p:to>
                                    </p:set>
                                    <p:animEffect transition="in" filter="fade">
                                      <p:cBhvr>
                                        <p:cTn id="22" dur="1000"/>
                                        <p:tgtEl>
                                          <p:spTgt spid="10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8">
                                            <p:txEl>
                                              <p:pRg st="3" end="3"/>
                                            </p:txEl>
                                          </p:spTgt>
                                        </p:tgtEl>
                                        <p:attrNameLst>
                                          <p:attrName>style.visibility</p:attrName>
                                        </p:attrNameLst>
                                      </p:cBhvr>
                                      <p:to>
                                        <p:strVal val="visible"/>
                                      </p:to>
                                    </p:set>
                                    <p:animEffect transition="in" filter="fade">
                                      <p:cBhvr>
                                        <p:cTn id="27" dur="1000"/>
                                        <p:tgtEl>
                                          <p:spTgt spid="10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
                                            <p:txEl>
                                              <p:pRg st="4" end="4"/>
                                            </p:txEl>
                                          </p:spTgt>
                                        </p:tgtEl>
                                        <p:attrNameLst>
                                          <p:attrName>style.visibility</p:attrName>
                                        </p:attrNameLst>
                                      </p:cBhvr>
                                      <p:to>
                                        <p:strVal val="visible"/>
                                      </p:to>
                                    </p:set>
                                    <p:animEffect transition="in" filter="fade">
                                      <p:cBhvr>
                                        <p:cTn id="32" dur="1000"/>
                                        <p:tgtEl>
                                          <p:spTgt spid="10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8">
                                            <p:txEl>
                                              <p:pRg st="5" end="5"/>
                                            </p:txEl>
                                          </p:spTgt>
                                        </p:tgtEl>
                                        <p:attrNameLst>
                                          <p:attrName>style.visibility</p:attrName>
                                        </p:attrNameLst>
                                      </p:cBhvr>
                                      <p:to>
                                        <p:strVal val="visible"/>
                                      </p:to>
                                    </p:set>
                                    <p:animEffect transition="in" filter="fade">
                                      <p:cBhvr>
                                        <p:cTn id="37" dur="1000"/>
                                        <p:tgtEl>
                                          <p:spTgt spid="10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82433"/>
            <a:ext cx="65" cy="923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2"/>
          <p:cNvSpPr/>
          <p:nvPr/>
        </p:nvSpPr>
        <p:spPr>
          <a:xfrm>
            <a:off x="464820" y="2209800"/>
            <a:ext cx="8458200" cy="2893100"/>
          </a:xfrm>
          <a:prstGeom prst="rect">
            <a:avLst/>
          </a:prstGeom>
        </p:spPr>
        <p:txBody>
          <a:bodyPr wrap="square">
            <a:spAutoFit/>
          </a:bodyPr>
          <a:lstStyle/>
          <a:p>
            <a:pPr lvl="0" algn="just" eaLnBrk="0" fontAlgn="base" hangingPunct="0">
              <a:spcBef>
                <a:spcPct val="0"/>
              </a:spcBef>
              <a:spcAft>
                <a:spcPct val="0"/>
              </a:spcAft>
            </a:pPr>
            <a:r>
              <a:rPr lang="en-US" altLang="en-US" sz="2000" b="1" dirty="0">
                <a:latin typeface="+mj-lt"/>
                <a:cs typeface="Arial" pitchFamily="34" charset="0"/>
              </a:rPr>
              <a:t>Before there was a Machine Learning model, there was </a:t>
            </a:r>
            <a:r>
              <a:rPr lang="en-US" altLang="en-US" sz="2000" b="1" dirty="0" smtClean="0">
                <a:latin typeface="+mj-lt"/>
                <a:cs typeface="Arial" pitchFamily="34" charset="0"/>
              </a:rPr>
              <a:t>EDA…</a:t>
            </a:r>
          </a:p>
          <a:p>
            <a:pPr lvl="0" algn="just" eaLnBrk="0" fontAlgn="base" hangingPunct="0">
              <a:spcBef>
                <a:spcPct val="0"/>
              </a:spcBef>
              <a:spcAft>
                <a:spcPct val="0"/>
              </a:spcAft>
            </a:pPr>
            <a:endParaRPr lang="en-US" altLang="en-US" sz="2000" b="1" dirty="0">
              <a:latin typeface="+mj-lt"/>
              <a:cs typeface="Arial" pitchFamily="34" charset="0"/>
            </a:endParaRPr>
          </a:p>
          <a:p>
            <a:pPr lvl="0" algn="just" eaLnBrk="0" fontAlgn="base" hangingPunct="0">
              <a:spcBef>
                <a:spcPct val="0"/>
              </a:spcBef>
              <a:spcAft>
                <a:spcPct val="0"/>
              </a:spcAft>
            </a:pPr>
            <a:endParaRPr lang="en-US" altLang="en-US" sz="800" b="1" dirty="0">
              <a:latin typeface="+mj-lt"/>
              <a:cs typeface="Arial" pitchFamily="34" charset="0"/>
            </a:endParaRPr>
          </a:p>
          <a:p>
            <a:pPr lvl="0" algn="just" eaLnBrk="0" fontAlgn="base" hangingPunct="0">
              <a:spcBef>
                <a:spcPct val="0"/>
              </a:spcBef>
              <a:spcAft>
                <a:spcPct val="0"/>
              </a:spcAft>
            </a:pPr>
            <a:r>
              <a:rPr lang="en-US" altLang="en-US" dirty="0">
                <a:solidFill>
                  <a:srgbClr val="111111"/>
                </a:solidFill>
                <a:latin typeface="+mj-lt"/>
                <a:cs typeface="Arial" pitchFamily="34" charset="0"/>
              </a:rPr>
              <a:t>This is a central aspect of Data Science, which sometimes gets overlooked. The first step of anything you do should be to </a:t>
            </a:r>
            <a:r>
              <a:rPr lang="en-US" altLang="en-US" b="1" dirty="0">
                <a:solidFill>
                  <a:srgbClr val="111111"/>
                </a:solidFill>
                <a:latin typeface="+mj-lt"/>
                <a:cs typeface="Arial" pitchFamily="34" charset="0"/>
              </a:rPr>
              <a:t>know your data</a:t>
            </a:r>
            <a:r>
              <a:rPr lang="en-US" altLang="en-US" dirty="0">
                <a:solidFill>
                  <a:srgbClr val="111111"/>
                </a:solidFill>
                <a:latin typeface="+mj-lt"/>
                <a:cs typeface="Arial" pitchFamily="34" charset="0"/>
              </a:rPr>
              <a:t>: understand it, get familiar with it. What are the answers you’re trying to get with that data? What variables are you using, and what do they mean? How does it look from a statistical perspective? Is data formatted correctly? Do you have missing values? And duplicated? What about outliers</a:t>
            </a:r>
            <a:r>
              <a:rPr lang="en-US" altLang="en-US" dirty="0" smtClean="0">
                <a:solidFill>
                  <a:srgbClr val="111111"/>
                </a:solidFill>
                <a:latin typeface="+mj-lt"/>
                <a:cs typeface="Arial" pitchFamily="34" charset="0"/>
              </a:rPr>
              <a:t>?</a:t>
            </a:r>
          </a:p>
          <a:p>
            <a:pPr lvl="0" algn="just" eaLnBrk="0" fontAlgn="base" hangingPunct="0">
              <a:spcBef>
                <a:spcPct val="0"/>
              </a:spcBef>
              <a:spcAft>
                <a:spcPct val="0"/>
              </a:spcAft>
            </a:pPr>
            <a:endParaRPr lang="en-US" altLang="en-US" sz="800" dirty="0">
              <a:latin typeface="+mj-lt"/>
              <a:cs typeface="Arial" pitchFamily="34" charset="0"/>
            </a:endParaRPr>
          </a:p>
          <a:p>
            <a:pPr lvl="0" algn="just" eaLnBrk="0" fontAlgn="base" hangingPunct="0">
              <a:spcBef>
                <a:spcPct val="0"/>
              </a:spcBef>
              <a:spcAft>
                <a:spcPct val="0"/>
              </a:spcAft>
            </a:pPr>
            <a:r>
              <a:rPr lang="en-US" altLang="en-US" dirty="0">
                <a:solidFill>
                  <a:srgbClr val="111111"/>
                </a:solidFill>
                <a:latin typeface="+mj-lt"/>
                <a:cs typeface="Arial" pitchFamily="34" charset="0"/>
              </a:rPr>
              <a:t>This concept gets even more important as you increase your data volume: imagine trying to parse through thousands or millions of registers and make sense out of them. </a:t>
            </a:r>
            <a:endParaRPr lang="en-US" altLang="en-US" sz="2800" dirty="0">
              <a:latin typeface="Arial" pitchFamily="34" charset="0"/>
              <a:cs typeface="Arial" pitchFamily="34" charset="0"/>
            </a:endParaRPr>
          </a:p>
        </p:txBody>
      </p:sp>
      <p:sp>
        <p:nvSpPr>
          <p:cNvPr id="4" name="Rectangle 3"/>
          <p:cNvSpPr/>
          <p:nvPr/>
        </p:nvSpPr>
        <p:spPr>
          <a:xfrm>
            <a:off x="449580" y="914400"/>
            <a:ext cx="8298180" cy="923330"/>
          </a:xfrm>
          <a:prstGeom prst="rect">
            <a:avLst/>
          </a:prstGeom>
        </p:spPr>
        <p:txBody>
          <a:bodyPr wrap="square">
            <a:spAutoFit/>
          </a:bodyPr>
          <a:lstStyle/>
          <a:p>
            <a:pPr lvl="0" algn="just" fontAlgn="base">
              <a:spcBef>
                <a:spcPct val="0"/>
              </a:spcBef>
              <a:spcAft>
                <a:spcPct val="0"/>
              </a:spcAft>
            </a:pPr>
            <a:r>
              <a:rPr lang="en-US" altLang="en-US" b="1" dirty="0">
                <a:solidFill>
                  <a:srgbClr val="111111"/>
                </a:solidFill>
                <a:latin typeface="+mj-lt"/>
                <a:cs typeface="Arial" pitchFamily="34" charset="0"/>
              </a:rPr>
              <a:t>EDA</a:t>
            </a:r>
            <a:r>
              <a:rPr lang="en-US" altLang="en-US" dirty="0">
                <a:solidFill>
                  <a:srgbClr val="111111"/>
                </a:solidFill>
                <a:latin typeface="+mj-lt"/>
                <a:cs typeface="Arial" pitchFamily="34" charset="0"/>
              </a:rPr>
              <a:t> is about making sense out of data before getting ourselves busy with any model. Which makes total sense, right? Which model are we going to use if we don’t know our data yet?</a:t>
            </a:r>
            <a:endParaRPr lang="en-US" altLang="en-US" sz="800" dirty="0">
              <a:latin typeface="+mj-lt"/>
              <a:cs typeface="Arial" pitchFamily="34" charset="0"/>
            </a:endParaRPr>
          </a:p>
        </p:txBody>
      </p:sp>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666602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subTitle" idx="1"/>
          </p:nvPr>
        </p:nvSpPr>
        <p:spPr>
          <a:xfrm>
            <a:off x="382725" y="969967"/>
            <a:ext cx="5012700" cy="57756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endParaRPr b="1"/>
          </a:p>
          <a:p>
            <a:pPr marL="457200" lvl="0" indent="-342900" algn="l" rtl="0">
              <a:lnSpc>
                <a:spcPct val="150000"/>
              </a:lnSpc>
              <a:spcBef>
                <a:spcPts val="0"/>
              </a:spcBef>
              <a:spcAft>
                <a:spcPts val="0"/>
              </a:spcAft>
              <a:buSzPts val="1800"/>
              <a:buChar char="❏"/>
            </a:pPr>
            <a:r>
              <a:rPr lang="en-GB" sz="1800"/>
              <a:t>The average x value is 9 for each dataset</a:t>
            </a:r>
            <a:endParaRPr sz="1800"/>
          </a:p>
          <a:p>
            <a:pPr marL="457200" lvl="0" indent="-342900" algn="l" rtl="0">
              <a:lnSpc>
                <a:spcPct val="150000"/>
              </a:lnSpc>
              <a:spcBef>
                <a:spcPts val="0"/>
              </a:spcBef>
              <a:spcAft>
                <a:spcPts val="0"/>
              </a:spcAft>
              <a:buSzPts val="1800"/>
              <a:buChar char="❏"/>
            </a:pPr>
            <a:r>
              <a:rPr lang="en-GB" sz="1800"/>
              <a:t>The average y value is 7.50 for each dataset</a:t>
            </a:r>
            <a:endParaRPr sz="1800"/>
          </a:p>
          <a:p>
            <a:pPr marL="457200" lvl="0" indent="-342900" algn="l" rtl="0">
              <a:lnSpc>
                <a:spcPct val="150000"/>
              </a:lnSpc>
              <a:spcBef>
                <a:spcPts val="0"/>
              </a:spcBef>
              <a:spcAft>
                <a:spcPts val="0"/>
              </a:spcAft>
              <a:buSzPts val="1800"/>
              <a:buChar char="❏"/>
            </a:pPr>
            <a:r>
              <a:rPr lang="en-GB" sz="1800"/>
              <a:t>The variance for x is 11 and the variance for y is 4.12</a:t>
            </a:r>
            <a:endParaRPr sz="1800"/>
          </a:p>
          <a:p>
            <a:pPr marL="457200" lvl="0" indent="-342900" algn="l" rtl="0">
              <a:lnSpc>
                <a:spcPct val="150000"/>
              </a:lnSpc>
              <a:spcBef>
                <a:spcPts val="0"/>
              </a:spcBef>
              <a:spcAft>
                <a:spcPts val="0"/>
              </a:spcAft>
              <a:buSzPts val="1800"/>
              <a:buChar char="❏"/>
            </a:pPr>
            <a:r>
              <a:rPr lang="en-GB" sz="1800"/>
              <a:t>The correlation between x and y is 0.816 for each dataset</a:t>
            </a:r>
            <a:endParaRPr sz="1800"/>
          </a:p>
          <a:p>
            <a:pPr marL="457200" lvl="0" indent="-342900" algn="l" rtl="0">
              <a:lnSpc>
                <a:spcPct val="150000"/>
              </a:lnSpc>
              <a:spcBef>
                <a:spcPts val="0"/>
              </a:spcBef>
              <a:spcAft>
                <a:spcPts val="0"/>
              </a:spcAft>
              <a:buSzPts val="1800"/>
              <a:buChar char="❏"/>
            </a:pPr>
            <a:r>
              <a:rPr lang="en-GB" sz="1800"/>
              <a:t>A linear regression (line of best fit) for e</a:t>
            </a:r>
            <a:r>
              <a:rPr lang="en-GB" sz="1800">
                <a:solidFill>
                  <a:srgbClr val="6D7581"/>
                </a:solidFill>
              </a:rPr>
              <a:t>ach dataset follows the equation </a:t>
            </a:r>
            <a:r>
              <a:rPr lang="en-GB" sz="1800" i="1">
                <a:solidFill>
                  <a:srgbClr val="6D7581"/>
                </a:solidFill>
              </a:rPr>
              <a:t>y = 0.5x + 3</a:t>
            </a:r>
            <a:endParaRPr sz="1800" i="1">
              <a:solidFill>
                <a:srgbClr val="6D7581"/>
              </a:solidFill>
            </a:endParaRPr>
          </a:p>
          <a:p>
            <a:pPr marL="457200" lvl="0" indent="0" algn="just" rtl="0">
              <a:lnSpc>
                <a:spcPct val="90000"/>
              </a:lnSpc>
              <a:spcBef>
                <a:spcPts val="2600"/>
              </a:spcBef>
              <a:spcAft>
                <a:spcPts val="0"/>
              </a:spcAft>
              <a:buNone/>
            </a:pPr>
            <a:endParaRPr sz="1100">
              <a:solidFill>
                <a:schemeClr val="dk1"/>
              </a:solidFill>
            </a:endParaRPr>
          </a:p>
        </p:txBody>
      </p:sp>
      <p:sp>
        <p:nvSpPr>
          <p:cNvPr id="116" name="Google Shape;116;p22"/>
          <p:cNvSpPr txBox="1">
            <a:spLocks noGrp="1"/>
          </p:cNvSpPr>
          <p:nvPr>
            <p:ph type="ctrTitle"/>
          </p:nvPr>
        </p:nvSpPr>
        <p:spPr>
          <a:xfrm>
            <a:off x="779475" y="283667"/>
            <a:ext cx="7479900" cy="101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a:t>Anscombe’s Quartet</a:t>
            </a:r>
            <a:endParaRPr/>
          </a:p>
        </p:txBody>
      </p:sp>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830025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ctrTitle"/>
          </p:nvPr>
        </p:nvSpPr>
        <p:spPr>
          <a:xfrm>
            <a:off x="823950" y="881233"/>
            <a:ext cx="7701600" cy="80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Biased Datasets</a:t>
            </a:r>
            <a:endParaRPr/>
          </a:p>
        </p:txBody>
      </p:sp>
      <p:sp>
        <p:nvSpPr>
          <p:cNvPr id="129" name="Google Shape;129;p24"/>
          <p:cNvSpPr txBox="1">
            <a:spLocks noGrp="1"/>
          </p:cNvSpPr>
          <p:nvPr>
            <p:ph type="subTitle" idx="1"/>
          </p:nvPr>
        </p:nvSpPr>
        <p:spPr>
          <a:xfrm>
            <a:off x="589475" y="5040633"/>
            <a:ext cx="5730300" cy="1332000"/>
          </a:xfrm>
          <a:prstGeom prst="rect">
            <a:avLst/>
          </a:prstGeom>
        </p:spPr>
        <p:txBody>
          <a:bodyPr spcFirstLastPara="1" wrap="square" lIns="91425" tIns="91425" rIns="91425" bIns="91425" anchor="t" anchorCtr="0">
            <a:noAutofit/>
          </a:bodyPr>
          <a:lstStyle/>
          <a:p>
            <a:pPr marL="457200" marR="0" lvl="0" indent="-406400" algn="just" rtl="0">
              <a:lnSpc>
                <a:spcPct val="90000"/>
              </a:lnSpc>
              <a:spcBef>
                <a:spcPts val="0"/>
              </a:spcBef>
              <a:spcAft>
                <a:spcPts val="0"/>
              </a:spcAft>
              <a:buSzPts val="2800"/>
              <a:buChar char="❏"/>
            </a:pPr>
            <a:r>
              <a:rPr lang="en-GB"/>
              <a:t>Small dataset</a:t>
            </a:r>
            <a:endParaRPr/>
          </a:p>
          <a:p>
            <a:pPr marL="457200" marR="0" lvl="0" indent="-406400" algn="just" rtl="0">
              <a:lnSpc>
                <a:spcPct val="90000"/>
              </a:lnSpc>
              <a:spcBef>
                <a:spcPts val="0"/>
              </a:spcBef>
              <a:spcAft>
                <a:spcPts val="0"/>
              </a:spcAft>
              <a:buSzPts val="2800"/>
              <a:buChar char="❏"/>
            </a:pPr>
            <a:r>
              <a:rPr lang="en-GB"/>
              <a:t>Biased sampling</a:t>
            </a:r>
            <a:endParaRPr sz="1200" b="1">
              <a:solidFill>
                <a:srgbClr val="545454"/>
              </a:solidFill>
              <a:highlight>
                <a:srgbClr val="FFFFFF"/>
              </a:highlight>
            </a:endParaRPr>
          </a:p>
          <a:p>
            <a:pPr marL="0" lvl="0" indent="0" algn="just" rtl="0">
              <a:lnSpc>
                <a:spcPct val="90000"/>
              </a:lnSpc>
              <a:spcBef>
                <a:spcPts val="0"/>
              </a:spcBef>
              <a:spcAft>
                <a:spcPts val="0"/>
              </a:spcAft>
              <a:buNone/>
            </a:pPr>
            <a:endParaRPr sz="1200">
              <a:solidFill>
                <a:srgbClr val="545454"/>
              </a:solidFill>
              <a:highlight>
                <a:srgbClr val="FFFFFF"/>
              </a:highlight>
            </a:endParaRPr>
          </a:p>
          <a:p>
            <a:pPr marL="0" lvl="0" indent="0" algn="just" rtl="0">
              <a:lnSpc>
                <a:spcPct val="90000"/>
              </a:lnSpc>
              <a:spcBef>
                <a:spcPts val="0"/>
              </a:spcBef>
              <a:spcAft>
                <a:spcPts val="0"/>
              </a:spcAft>
              <a:buNone/>
            </a:pPr>
            <a:endParaRPr sz="1100">
              <a:solidFill>
                <a:schemeClr val="dk1"/>
              </a:solidFill>
            </a:endParaRPr>
          </a:p>
          <a:p>
            <a:pPr marL="457200" lvl="0" indent="0" algn="l" rtl="0">
              <a:spcBef>
                <a:spcPts val="0"/>
              </a:spcBef>
              <a:spcAft>
                <a:spcPts val="0"/>
              </a:spcAft>
              <a:buNone/>
            </a:pPr>
            <a:endParaRPr/>
          </a:p>
        </p:txBody>
      </p:sp>
      <p:pic>
        <p:nvPicPr>
          <p:cNvPr id="130" name="Google Shape;130;p24"/>
          <p:cNvPicPr preferRelativeResize="0"/>
          <p:nvPr/>
        </p:nvPicPr>
        <p:blipFill>
          <a:blip r:embed="rId3">
            <a:alphaModFix/>
          </a:blip>
          <a:stretch>
            <a:fillRect/>
          </a:stretch>
        </p:blipFill>
        <p:spPr>
          <a:xfrm>
            <a:off x="1484250" y="1687234"/>
            <a:ext cx="6058300" cy="2968500"/>
          </a:xfrm>
          <a:prstGeom prst="rect">
            <a:avLst/>
          </a:prstGeom>
          <a:noFill/>
          <a:ln>
            <a:noFill/>
          </a:ln>
        </p:spPr>
      </p:pic>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4809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fade">
                                      <p:cBhvr>
                                        <p:cTn id="12" dur="10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fade">
                                      <p:cBhvr>
                                        <p:cTn id="17" dur="1000"/>
                                        <p:tgtEl>
                                          <p:spTgt spid="1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9">
                                            <p:txEl>
                                              <p:pRg st="3" end="3"/>
                                            </p:txEl>
                                          </p:spTgt>
                                        </p:tgtEl>
                                        <p:attrNameLst>
                                          <p:attrName>style.visibility</p:attrName>
                                        </p:attrNameLst>
                                      </p:cBhvr>
                                      <p:to>
                                        <p:strVal val="visible"/>
                                      </p:to>
                                    </p:set>
                                    <p:animEffect transition="in" filter="fade">
                                      <p:cBhvr>
                                        <p:cTn id="22" dur="1000"/>
                                        <p:tgtEl>
                                          <p:spTgt spid="1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
                                            <p:txEl>
                                              <p:pRg st="4" end="4"/>
                                            </p:txEl>
                                          </p:spTgt>
                                        </p:tgtEl>
                                        <p:attrNameLst>
                                          <p:attrName>style.visibility</p:attrName>
                                        </p:attrNameLst>
                                      </p:cBhvr>
                                      <p:to>
                                        <p:strVal val="visible"/>
                                      </p:to>
                                    </p:set>
                                    <p:animEffect transition="in" filter="fade">
                                      <p:cBhvr>
                                        <p:cTn id="27" dur="1000"/>
                                        <p:tgtEl>
                                          <p:spTgt spid="1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ctrTitle"/>
          </p:nvPr>
        </p:nvSpPr>
        <p:spPr>
          <a:xfrm>
            <a:off x="823950" y="881233"/>
            <a:ext cx="7701600" cy="80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Biased Datasets</a:t>
            </a:r>
            <a:endParaRPr/>
          </a:p>
        </p:txBody>
      </p:sp>
      <p:sp>
        <p:nvSpPr>
          <p:cNvPr id="136" name="Google Shape;136;p25"/>
          <p:cNvSpPr txBox="1">
            <a:spLocks noGrp="1"/>
          </p:cNvSpPr>
          <p:nvPr>
            <p:ph type="subTitle" idx="1"/>
          </p:nvPr>
        </p:nvSpPr>
        <p:spPr>
          <a:xfrm>
            <a:off x="905475" y="1893533"/>
            <a:ext cx="7333800" cy="4126800"/>
          </a:xfrm>
          <a:prstGeom prst="rect">
            <a:avLst/>
          </a:prstGeom>
        </p:spPr>
        <p:txBody>
          <a:bodyPr spcFirstLastPara="1" wrap="square" lIns="91425" tIns="91425" rIns="91425" bIns="91425" anchor="t" anchorCtr="0">
            <a:noAutofit/>
          </a:bodyPr>
          <a:lstStyle/>
          <a:p>
            <a:pPr marL="457200" marR="0" lvl="0" indent="-406400" algn="just" rtl="0">
              <a:lnSpc>
                <a:spcPct val="90000"/>
              </a:lnSpc>
              <a:spcBef>
                <a:spcPts val="0"/>
              </a:spcBef>
              <a:spcAft>
                <a:spcPts val="0"/>
              </a:spcAft>
              <a:buSzPts val="2800"/>
              <a:buAutoNum type="arabicPeriod"/>
            </a:pPr>
            <a:r>
              <a:rPr lang="en-GB" b="1"/>
              <a:t>Small dataset</a:t>
            </a:r>
            <a:r>
              <a:rPr lang="en-GB"/>
              <a:t> </a:t>
            </a:r>
            <a:endParaRPr/>
          </a:p>
          <a:p>
            <a:pPr marL="1371600" marR="0" lvl="0" indent="0" algn="just" rtl="0">
              <a:lnSpc>
                <a:spcPct val="90000"/>
              </a:lnSpc>
              <a:spcBef>
                <a:spcPts val="0"/>
              </a:spcBef>
              <a:spcAft>
                <a:spcPts val="0"/>
              </a:spcAft>
              <a:buNone/>
            </a:pPr>
            <a:endParaRPr/>
          </a:p>
          <a:p>
            <a:pPr marL="0" marR="0" lvl="0" indent="0" algn="just" rtl="0">
              <a:lnSpc>
                <a:spcPct val="90000"/>
              </a:lnSpc>
              <a:spcBef>
                <a:spcPts val="0"/>
              </a:spcBef>
              <a:spcAft>
                <a:spcPts val="0"/>
              </a:spcAft>
              <a:buNone/>
            </a:pPr>
            <a:r>
              <a:rPr lang="en-GB"/>
              <a:t>The more items of information you put into your data set, the more likely it is to end up with accurate averages. By using a set of just 5 -10 data points, you can produce results that don't accurately show the real picture.</a:t>
            </a:r>
            <a:endParaRPr sz="1200">
              <a:solidFill>
                <a:srgbClr val="545454"/>
              </a:solidFill>
              <a:highlight>
                <a:srgbClr val="FFFFFF"/>
              </a:highlight>
            </a:endParaRPr>
          </a:p>
          <a:p>
            <a:pPr marL="0" lvl="0" indent="0" algn="just" rtl="0">
              <a:lnSpc>
                <a:spcPct val="90000"/>
              </a:lnSpc>
              <a:spcBef>
                <a:spcPts val="0"/>
              </a:spcBef>
              <a:spcAft>
                <a:spcPts val="0"/>
              </a:spcAft>
              <a:buNone/>
            </a:pPr>
            <a:endParaRPr sz="1200">
              <a:solidFill>
                <a:srgbClr val="545454"/>
              </a:solidFill>
              <a:highlight>
                <a:srgbClr val="FFFFFF"/>
              </a:highlight>
            </a:endParaRPr>
          </a:p>
          <a:p>
            <a:pPr marL="0" lvl="0" indent="0" algn="just" rtl="0">
              <a:lnSpc>
                <a:spcPct val="90000"/>
              </a:lnSpc>
              <a:spcBef>
                <a:spcPts val="0"/>
              </a:spcBef>
              <a:spcAft>
                <a:spcPts val="0"/>
              </a:spcAft>
              <a:buNone/>
            </a:pPr>
            <a:endParaRPr sz="1100">
              <a:solidFill>
                <a:schemeClr val="dk1"/>
              </a:solidFill>
            </a:endParaRPr>
          </a:p>
          <a:p>
            <a:pPr marL="457200" lvl="0" indent="0" algn="l" rtl="0">
              <a:spcBef>
                <a:spcPts val="0"/>
              </a:spcBef>
              <a:spcAft>
                <a:spcPts val="0"/>
              </a:spcAft>
              <a:buNone/>
            </a:pPr>
            <a:endParaRPr/>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4972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subTitle" idx="1"/>
          </p:nvPr>
        </p:nvSpPr>
        <p:spPr>
          <a:xfrm>
            <a:off x="575575" y="799567"/>
            <a:ext cx="4159800" cy="4639600"/>
          </a:xfrm>
          <a:prstGeom prst="rect">
            <a:avLst/>
          </a:prstGeom>
        </p:spPr>
        <p:txBody>
          <a:bodyPr spcFirstLastPara="1" wrap="square" lIns="91425" tIns="91425" rIns="91425" bIns="91425" anchor="t" anchorCtr="0">
            <a:noAutofit/>
          </a:bodyPr>
          <a:lstStyle/>
          <a:p>
            <a:pPr marL="0" marR="0" lvl="0" indent="0" algn="ctr" rtl="0">
              <a:lnSpc>
                <a:spcPct val="90000"/>
              </a:lnSpc>
              <a:spcBef>
                <a:spcPts val="0"/>
              </a:spcBef>
              <a:spcAft>
                <a:spcPts val="0"/>
              </a:spcAft>
              <a:buNone/>
            </a:pPr>
            <a:r>
              <a:rPr lang="en-GB" b="1"/>
              <a:t>2.   Biased sampling</a:t>
            </a:r>
            <a:r>
              <a:rPr lang="en-GB"/>
              <a:t> </a:t>
            </a:r>
            <a:endParaRPr/>
          </a:p>
          <a:p>
            <a:pPr marL="0" marR="0" lvl="0" indent="0" algn="just" rtl="0">
              <a:lnSpc>
                <a:spcPct val="90000"/>
              </a:lnSpc>
              <a:spcBef>
                <a:spcPts val="0"/>
              </a:spcBef>
              <a:spcAft>
                <a:spcPts val="0"/>
              </a:spcAft>
              <a:buNone/>
            </a:pPr>
            <a:endParaRPr/>
          </a:p>
          <a:p>
            <a:pPr marL="457200" marR="0" lvl="0" indent="0" algn="just" rtl="0">
              <a:lnSpc>
                <a:spcPct val="90000"/>
              </a:lnSpc>
              <a:spcBef>
                <a:spcPts val="0"/>
              </a:spcBef>
              <a:spcAft>
                <a:spcPts val="0"/>
              </a:spcAft>
              <a:buNone/>
            </a:pPr>
            <a:r>
              <a:rPr lang="en-GB"/>
              <a:t>Drawing conclusions from a set of data that isn’t representative of the population you’re trying to understand</a:t>
            </a:r>
            <a:endParaRPr/>
          </a:p>
          <a:p>
            <a:pPr marL="0" lvl="0" indent="0" algn="just" rtl="0">
              <a:lnSpc>
                <a:spcPct val="90000"/>
              </a:lnSpc>
              <a:spcBef>
                <a:spcPts val="0"/>
              </a:spcBef>
              <a:spcAft>
                <a:spcPts val="0"/>
              </a:spcAft>
              <a:buNone/>
            </a:pPr>
            <a:endParaRPr/>
          </a:p>
          <a:p>
            <a:pPr marL="0" lvl="0" indent="0" algn="just" rtl="0">
              <a:lnSpc>
                <a:spcPct val="90000"/>
              </a:lnSpc>
              <a:spcBef>
                <a:spcPts val="0"/>
              </a:spcBef>
              <a:spcAft>
                <a:spcPts val="0"/>
              </a:spcAft>
              <a:buNone/>
            </a:pPr>
            <a:endParaRPr sz="1100">
              <a:solidFill>
                <a:schemeClr val="dk1"/>
              </a:solidFill>
            </a:endParaRPr>
          </a:p>
          <a:p>
            <a:pPr marL="457200" lvl="0" indent="0" algn="l" rtl="0">
              <a:spcBef>
                <a:spcPts val="0"/>
              </a:spcBef>
              <a:spcAft>
                <a:spcPts val="0"/>
              </a:spcAft>
              <a:buNone/>
            </a:pPr>
            <a:endParaRPr/>
          </a:p>
        </p:txBody>
      </p:sp>
      <p:pic>
        <p:nvPicPr>
          <p:cNvPr id="142" name="Google Shape;142;p26"/>
          <p:cNvPicPr preferRelativeResize="0"/>
          <p:nvPr/>
        </p:nvPicPr>
        <p:blipFill>
          <a:blip r:embed="rId3">
            <a:alphaModFix/>
          </a:blip>
          <a:stretch>
            <a:fillRect/>
          </a:stretch>
        </p:blipFill>
        <p:spPr>
          <a:xfrm>
            <a:off x="4672175" y="901301"/>
            <a:ext cx="4471824" cy="5628833"/>
          </a:xfrm>
          <a:prstGeom prst="rect">
            <a:avLst/>
          </a:prstGeom>
          <a:noFill/>
          <a:ln>
            <a:noFill/>
          </a:ln>
        </p:spPr>
      </p:pic>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14183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560975" y="872600"/>
            <a:ext cx="4072800" cy="303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Showing Correlation</a:t>
            </a:r>
            <a:endParaRPr/>
          </a:p>
          <a:p>
            <a:pPr marL="0" lvl="0" indent="0" algn="l" rtl="0">
              <a:spcBef>
                <a:spcPts val="0"/>
              </a:spcBef>
              <a:spcAft>
                <a:spcPts val="0"/>
              </a:spcAft>
              <a:buNone/>
            </a:pPr>
            <a:r>
              <a:rPr lang="en-GB"/>
              <a:t>as Causation</a:t>
            </a:r>
            <a:endParaRPr/>
          </a:p>
        </p:txBody>
      </p:sp>
      <p:sp>
        <p:nvSpPr>
          <p:cNvPr id="148" name="Google Shape;148;p27"/>
          <p:cNvSpPr txBox="1">
            <a:spLocks noGrp="1"/>
          </p:cNvSpPr>
          <p:nvPr>
            <p:ph type="subTitle" idx="1"/>
          </p:nvPr>
        </p:nvSpPr>
        <p:spPr>
          <a:xfrm>
            <a:off x="617075" y="4098900"/>
            <a:ext cx="8145300" cy="2759200"/>
          </a:xfrm>
          <a:prstGeom prst="rect">
            <a:avLst/>
          </a:prstGeom>
        </p:spPr>
        <p:txBody>
          <a:bodyPr spcFirstLastPara="1" wrap="square" lIns="91425" tIns="91425" rIns="91425" bIns="91425" anchor="t" anchorCtr="0">
            <a:noAutofit/>
          </a:bodyPr>
          <a:lstStyle/>
          <a:p>
            <a:pPr marL="0" marR="0" lvl="0" indent="0" algn="just" rtl="0">
              <a:lnSpc>
                <a:spcPct val="90000"/>
              </a:lnSpc>
              <a:spcBef>
                <a:spcPts val="0"/>
              </a:spcBef>
              <a:spcAft>
                <a:spcPts val="0"/>
              </a:spcAft>
              <a:buNone/>
            </a:pPr>
            <a:r>
              <a:rPr lang="en-GB"/>
              <a:t>Just because there is a correlation between two variables, does not imply that either one causes the other. The "cause" might be a third variable that is not immediately obvious.</a:t>
            </a:r>
            <a:endParaRPr/>
          </a:p>
          <a:p>
            <a:pPr marL="0" lvl="0" indent="0" algn="just" rtl="0">
              <a:lnSpc>
                <a:spcPct val="90000"/>
              </a:lnSpc>
              <a:spcBef>
                <a:spcPts val="0"/>
              </a:spcBef>
              <a:spcAft>
                <a:spcPts val="0"/>
              </a:spcAft>
              <a:buNone/>
            </a:pPr>
            <a:endParaRPr/>
          </a:p>
          <a:p>
            <a:pPr marL="0" lvl="0" indent="0" algn="just" rtl="0">
              <a:lnSpc>
                <a:spcPct val="90000"/>
              </a:lnSpc>
              <a:spcBef>
                <a:spcPts val="0"/>
              </a:spcBef>
              <a:spcAft>
                <a:spcPts val="0"/>
              </a:spcAft>
              <a:buNone/>
            </a:pPr>
            <a:endParaRPr sz="1100">
              <a:solidFill>
                <a:schemeClr val="dk1"/>
              </a:solidFill>
            </a:endParaRPr>
          </a:p>
          <a:p>
            <a:pPr marL="457200" lvl="0" indent="0" algn="l" rtl="0">
              <a:spcBef>
                <a:spcPts val="0"/>
              </a:spcBef>
              <a:spcAft>
                <a:spcPts val="0"/>
              </a:spcAft>
              <a:buNone/>
            </a:pPr>
            <a:endParaRPr/>
          </a:p>
        </p:txBody>
      </p:sp>
      <p:pic>
        <p:nvPicPr>
          <p:cNvPr id="149" name="Google Shape;149;p27"/>
          <p:cNvPicPr preferRelativeResize="0"/>
          <p:nvPr/>
        </p:nvPicPr>
        <p:blipFill>
          <a:blip r:embed="rId3">
            <a:alphaModFix/>
          </a:blip>
          <a:stretch>
            <a:fillRect/>
          </a:stretch>
        </p:blipFill>
        <p:spPr>
          <a:xfrm>
            <a:off x="4633776" y="733000"/>
            <a:ext cx="4236049" cy="3176400"/>
          </a:xfrm>
          <a:prstGeom prst="rect">
            <a:avLst/>
          </a:prstGeom>
          <a:noFill/>
          <a:ln>
            <a:noFill/>
          </a:ln>
        </p:spPr>
      </p:pic>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887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animEffect transition="in" filter="fade">
                                      <p:cBhvr>
                                        <p:cTn id="7" dur="1000"/>
                                        <p:tgtEl>
                                          <p:spTgt spid="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xEl>
                                              <p:pRg st="1" end="1"/>
                                            </p:txEl>
                                          </p:spTgt>
                                        </p:tgtEl>
                                        <p:attrNameLst>
                                          <p:attrName>style.visibility</p:attrName>
                                        </p:attrNameLst>
                                      </p:cBhvr>
                                      <p:to>
                                        <p:strVal val="visible"/>
                                      </p:to>
                                    </p:set>
                                    <p:animEffect transition="in" filter="fade">
                                      <p:cBhvr>
                                        <p:cTn id="12" dur="1000"/>
                                        <p:tgtEl>
                                          <p:spTgt spid="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
                                            <p:txEl>
                                              <p:pRg st="2" end="2"/>
                                            </p:txEl>
                                          </p:spTgt>
                                        </p:tgtEl>
                                        <p:attrNameLst>
                                          <p:attrName>style.visibility</p:attrName>
                                        </p:attrNameLst>
                                      </p:cBhvr>
                                      <p:to>
                                        <p:strVal val="visible"/>
                                      </p:to>
                                    </p:set>
                                    <p:animEffect transition="in" filter="fade">
                                      <p:cBhvr>
                                        <p:cTn id="17" dur="1000"/>
                                        <p:tgtEl>
                                          <p:spTgt spid="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8">
                                            <p:txEl>
                                              <p:pRg st="3" end="3"/>
                                            </p:txEl>
                                          </p:spTgt>
                                        </p:tgtEl>
                                        <p:attrNameLst>
                                          <p:attrName>style.visibility</p:attrName>
                                        </p:attrNameLst>
                                      </p:cBhvr>
                                      <p:to>
                                        <p:strVal val="visible"/>
                                      </p:to>
                                    </p:set>
                                    <p:animEffect transition="in" filter="fade">
                                      <p:cBhvr>
                                        <p:cTn id="22" dur="1000"/>
                                        <p:tgtEl>
                                          <p:spTgt spid="1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Correlation between random events</a:t>
            </a:r>
            <a:endParaRPr/>
          </a:p>
        </p:txBody>
      </p:sp>
      <p:pic>
        <p:nvPicPr>
          <p:cNvPr id="155" name="Google Shape;155;p28"/>
          <p:cNvPicPr preferRelativeResize="0"/>
          <p:nvPr/>
        </p:nvPicPr>
        <p:blipFill>
          <a:blip r:embed="rId3">
            <a:alphaModFix/>
          </a:blip>
          <a:stretch>
            <a:fillRect/>
          </a:stretch>
        </p:blipFill>
        <p:spPr>
          <a:xfrm>
            <a:off x="1115151" y="1491701"/>
            <a:ext cx="7252773" cy="4806465"/>
          </a:xfrm>
          <a:prstGeom prst="rect">
            <a:avLst/>
          </a:prstGeom>
          <a:noFill/>
          <a:ln>
            <a:noFill/>
          </a:ln>
        </p:spPr>
      </p:pic>
    </p:spTree>
    <p:extLst>
      <p:ext uri="{BB962C8B-B14F-4D97-AF65-F5344CB8AC3E}">
        <p14:creationId xmlns:p14="http://schemas.microsoft.com/office/powerpoint/2010/main" val="3270749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Correlation between random events</a:t>
            </a:r>
            <a:endParaRPr/>
          </a:p>
        </p:txBody>
      </p:sp>
      <p:pic>
        <p:nvPicPr>
          <p:cNvPr id="161" name="Google Shape;161;p29"/>
          <p:cNvPicPr preferRelativeResize="0"/>
          <p:nvPr/>
        </p:nvPicPr>
        <p:blipFill>
          <a:blip r:embed="rId3">
            <a:alphaModFix/>
          </a:blip>
          <a:stretch>
            <a:fillRect/>
          </a:stretch>
        </p:blipFill>
        <p:spPr>
          <a:xfrm>
            <a:off x="1063276" y="1651900"/>
            <a:ext cx="7097173" cy="4497232"/>
          </a:xfrm>
          <a:prstGeom prst="rect">
            <a:avLst/>
          </a:prstGeom>
          <a:noFill/>
          <a:ln>
            <a:noFill/>
          </a:ln>
        </p:spPr>
      </p:pic>
    </p:spTree>
    <p:extLst>
      <p:ext uri="{BB962C8B-B14F-4D97-AF65-F5344CB8AC3E}">
        <p14:creationId xmlns:p14="http://schemas.microsoft.com/office/powerpoint/2010/main" val="3105466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1477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3"/>
          <p:cNvSpPr/>
          <p:nvPr/>
        </p:nvSpPr>
        <p:spPr>
          <a:xfrm>
            <a:off x="460375" y="1219200"/>
            <a:ext cx="8001000" cy="4093428"/>
          </a:xfrm>
          <a:prstGeom prst="rect">
            <a:avLst/>
          </a:prstGeom>
        </p:spPr>
        <p:txBody>
          <a:bodyPr wrap="square">
            <a:spAutoFit/>
          </a:bodyPr>
          <a:lstStyle/>
          <a:p>
            <a:r>
              <a:rPr lang="en-IN" sz="3000" b="1" dirty="0"/>
              <a:t>Univariate </a:t>
            </a:r>
            <a:r>
              <a:rPr lang="en-IN" sz="3000" b="1" dirty="0" smtClean="0"/>
              <a:t>Analysis</a:t>
            </a:r>
          </a:p>
          <a:p>
            <a:pPr algn="ctr"/>
            <a:endParaRPr lang="en-IN" sz="3000" b="1" dirty="0" smtClean="0"/>
          </a:p>
          <a:p>
            <a:pPr algn="just"/>
            <a:endParaRPr lang="en-IN" sz="2000" b="1" dirty="0"/>
          </a:p>
          <a:p>
            <a:pPr algn="just"/>
            <a:r>
              <a:rPr lang="en-IN" sz="2000" b="1" dirty="0" smtClean="0"/>
              <a:t>Exploring </a:t>
            </a:r>
            <a:r>
              <a:rPr lang="en-IN" sz="2000" b="1" dirty="0"/>
              <a:t>variables one by one. Method to perform </a:t>
            </a:r>
            <a:r>
              <a:rPr lang="en-IN" sz="2000" b="1" dirty="0" err="1"/>
              <a:t>uni</a:t>
            </a:r>
            <a:r>
              <a:rPr lang="en-IN" sz="2000" b="1" dirty="0"/>
              <a:t>-variate analysis will depend on whether the variable type is categorical or continuous. </a:t>
            </a:r>
            <a:endParaRPr lang="en-IN" sz="2000" b="1" dirty="0" smtClean="0"/>
          </a:p>
          <a:p>
            <a:pPr algn="just"/>
            <a:endParaRPr lang="en-IN" sz="2000" dirty="0"/>
          </a:p>
          <a:p>
            <a:pPr algn="just"/>
            <a:r>
              <a:rPr lang="en-IN" sz="2000" b="1" dirty="0"/>
              <a:t>Continuous Variables:-</a:t>
            </a:r>
            <a:r>
              <a:rPr lang="en-IN" sz="2000" dirty="0"/>
              <a:t> </a:t>
            </a:r>
            <a:r>
              <a:rPr lang="en-IN" sz="2000" b="1" dirty="0"/>
              <a:t>In case of continuous variables, we need to understand the central tendency and spread of the variable</a:t>
            </a:r>
            <a:r>
              <a:rPr lang="en-IN" sz="2000" dirty="0" smtClean="0"/>
              <a:t>. We can visualise those using Histogram or Distribution </a:t>
            </a:r>
            <a:r>
              <a:rPr lang="en-IN" sz="2000" dirty="0"/>
              <a:t>P</a:t>
            </a:r>
            <a:r>
              <a:rPr lang="en-IN" sz="2000" dirty="0" smtClean="0"/>
              <a:t>lots. </a:t>
            </a:r>
          </a:p>
          <a:p>
            <a:pPr algn="just"/>
            <a:endParaRPr lang="en-IN" sz="2000" dirty="0"/>
          </a:p>
          <a:p>
            <a:pPr algn="just"/>
            <a:endParaRPr lang="en-IN" sz="2000" dirty="0"/>
          </a:p>
          <a:p>
            <a:pPr algn="just"/>
            <a:r>
              <a:rPr lang="en-IN" sz="2000" b="1" dirty="0" smtClean="0"/>
              <a:t>Categorical Variables:- We can use Pie Chart or Count/Bar Plots.</a:t>
            </a:r>
            <a:endParaRPr lang="en-IN" sz="2000" dirty="0"/>
          </a:p>
        </p:txBody>
      </p:sp>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AutoShape 2" descr="Histogram Proble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551194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838200"/>
            <a:ext cx="8382000" cy="2308324"/>
          </a:xfrm>
          <a:prstGeom prst="rect">
            <a:avLst/>
          </a:prstGeom>
        </p:spPr>
        <p:txBody>
          <a:bodyPr wrap="square">
            <a:spAutoFit/>
          </a:bodyPr>
          <a:lstStyle/>
          <a:p>
            <a:r>
              <a:rPr lang="en-US" b="1" dirty="0" smtClean="0"/>
              <a:t>Histogram</a:t>
            </a:r>
          </a:p>
          <a:p>
            <a:pPr algn="just"/>
            <a:endParaRPr lang="en-US" b="1" dirty="0"/>
          </a:p>
          <a:p>
            <a:pPr algn="just"/>
            <a:r>
              <a:rPr lang="en-US" dirty="0"/>
              <a:t>If a variable consists of a large number of different values, the number of categories used to construct bar charts will consequently be large too. </a:t>
            </a:r>
            <a:endParaRPr lang="en-US" dirty="0" smtClean="0"/>
          </a:p>
          <a:p>
            <a:pPr algn="just"/>
            <a:endParaRPr lang="en-US" dirty="0"/>
          </a:p>
          <a:p>
            <a:pPr algn="just"/>
            <a:r>
              <a:rPr lang="en-US" dirty="0" smtClean="0"/>
              <a:t>A </a:t>
            </a:r>
            <a:r>
              <a:rPr lang="en-US" dirty="0"/>
              <a:t>bar chart may thus not give a clear summary when applied to a continuous variable. Instead, a histogram is the appropriate choice to represent the distribution of values of continuous variables.</a:t>
            </a:r>
            <a:endParaRPr lang="en-IN"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109117"/>
            <a:ext cx="2648468" cy="2243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descr="seaborn.distplot — seaborn 0.10.1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045" y="3114659"/>
            <a:ext cx="2903510" cy="2177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0" y="4953000"/>
            <a:ext cx="3501813"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0" y="191068"/>
            <a:ext cx="1310185" cy="614149"/>
            <a:chOff x="0" y="191068"/>
            <a:chExt cx="1310185" cy="614149"/>
          </a:xfrm>
        </p:grpSpPr>
        <p:sp>
          <p:nvSpPr>
            <p:cNvPr id="8" name="Rectangle 7"/>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00923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066800"/>
            <a:ext cx="8229600" cy="2308324"/>
          </a:xfrm>
          <a:prstGeom prst="rect">
            <a:avLst/>
          </a:prstGeom>
        </p:spPr>
        <p:txBody>
          <a:bodyPr wrap="square">
            <a:spAutoFit/>
          </a:bodyPr>
          <a:lstStyle/>
          <a:p>
            <a:r>
              <a:rPr lang="en-US" b="1" dirty="0"/>
              <a:t>Kernel Density </a:t>
            </a:r>
            <a:r>
              <a:rPr lang="en-US" b="1" dirty="0" smtClean="0"/>
              <a:t>Plots (KDE)</a:t>
            </a:r>
          </a:p>
          <a:p>
            <a:endParaRPr lang="en-US" b="1" dirty="0"/>
          </a:p>
          <a:p>
            <a:pPr algn="just"/>
            <a:r>
              <a:rPr lang="en-US" dirty="0"/>
              <a:t>A disadvantage of histograms is that continuous data is categorized artiﬁcially. </a:t>
            </a:r>
            <a:endParaRPr lang="en-US" dirty="0" smtClean="0"/>
          </a:p>
          <a:p>
            <a:pPr algn="just"/>
            <a:endParaRPr lang="en-US" dirty="0"/>
          </a:p>
          <a:p>
            <a:pPr algn="just"/>
            <a:r>
              <a:rPr lang="en-US" dirty="0" smtClean="0"/>
              <a:t>The </a:t>
            </a:r>
            <a:r>
              <a:rPr lang="en-US" dirty="0"/>
              <a:t>choice of the class intervals is crucial for the ﬁnal look of the graph. A more elegant way to deal with this problem is to smooth the histogram in the sense that each observation may contribute to different classes with different weights, and the distribution is represented by a continuous function rather than a step function.</a:t>
            </a:r>
            <a:endParaRPr lang="en-IN" dirty="0"/>
          </a:p>
        </p:txBody>
      </p:sp>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AutoShape 2" descr="data:image/png;base64,iVBORw0KGgoAAAANSUhEUgAAAYQAAAEKCAYAAAASByJ7AAAABHNCSVQICAgIfAhkiAAAAAlwSFlzAAALEgAACxIB0t1+/AAAADh0RVh0U29mdHdhcmUAbWF0cGxvdGxpYiB2ZXJzaW9uMy4yLjAsIGh0dHA6Ly9tYXRwbG90bGliLm9yZy8GearUAAAgAElEQVR4nO3deXyU1b348c9smewJE2aSkCD7JohBUREh6K2SFBKJqSgFTdX7w9a6XLBiVVyKS1HL66JYvbZWvWqhQlGTUjFgcbs1oAERUMK+hSRMJpnsM5nM8vz+IAQDxGwTZvu+X/Iyz3bme/JM5jvPOc9zjkpRFAUhhBAhT+3rAIQQQvgHSQhCCCEASQhCCCFaSUIQQggBSEIQQgjRShKCEEIIoIsJYd26dcyYMYPp06ezcuXKs7aXlJSQm5tLRkYGixcvxuVytdv+wgsv8NJLL7UtHzx4kHnz5jFr1ixuvvlmSkpKelkNIYQQvdVpQjCbzSxfvpxVq1aRn5/P6tWrOXDgQLt9Fi1axOOPP86GDRtQFIU1a9YA0NDQwCOPPMKbb77Zbv9HH32U+fPnU1BQwIIFC/jtb3/rxSoJIYToCW1nOxQVFTFp0iTi4+MByMjIoLCwkHvuuQeAsrIympubSUtLAyA3N5cVK1Ywd+5cNm3axODBg7n99tvblTl79mymTp0KwKhRo6ioqOhW0DU1TXg8/vs8XUJCNNXVjb4Oo0+FQh0hNOoZCnWE0KhnR3VUq1X06xfV6fGdJoTKykqMRmPbsslkYufOnR1uNxqNmM1mAHJycgDaNRfByaRxyooVK7j22ms7DfSHulIxX0tIiPZ1CH0uFOoIoVHPUKgjhEY9e1PHThOCx+NBpVK1LSuK0m65s+0dURSF559/nh07dvD22293K+jq6ka/vkIwGmOwWBp8HUafCoU6QmjUMxTqCKFRz47qqFarupQoOu1DSEpKwmKxtC1bLBZMJlOH26uqqtptPxeXy8UDDzzArl27ePvtt4mJiek0UCGEEH2r04QwefJkNm/ejNVqxW63s3HjRtLT09u2p6SkoNfr2bZtGwAFBQXttp/Lc889R2NjI2+88YYkAyGE8BOdNhklJiaycOFC8vLycDqd3HjjjYwfP5758+dz3333cdFFF7Fs2TIeffRRGhsbGTt2LHl5eR2WZ7VaWblyJampqcyePbttfUFBgXdqJIQQokdUgTj8tfQh+F4o1BFCo56hUEcIjXr2eR+CEEKI0CAJQQghBNCFPgQR2FwecDhdne/YBXqdFq18hRAiaElCCHIOp4viErNXyrpsTCJavbxlhAhW8n1PCCEEIAlBCCFEK0kIQgghAEkIQgghWklCEEIIAUhCEEII0UoSghBCCEASghBCiFaSEIQQQgCSEIQQQrSShCCEEAKQhCCEEKKVJAQhhBCAJAQhhBCtJCEIIYQAJCEIIYRoJQlB9JiiKLjcHppbXCiK4utwhBC9JNNfiW6rbXTw988P8fHXx3C5PQAkGSKZOj6ZyeOSiIvW+zhCIURPSEIQ3fLJN8dZ8+kB3G6FK8cmYYwPR6VSsetQNX//7CAFXx7m5v8YwdVpA1CpVL4OVwjRDZIQRJd9tdvMXzfuY9xQA/feNAEdp5uJsiYPpqK6iVUf7+OdDXv5dn8V/5k1htjIMB9GLIToDulDEF1SXnXyw37MoH7c97PxDDBGn7VPckIUC29OY951I9lzrIZn3t6K2WrzQbRCiJ6QhCA61Wh38tn2MpIMkdx9w0VoNR2/bdQqFT+5NJUHfz4Bu8PNM+9s40BZ3XmMVgjRU5IQRKe+2WtBUeCXs8YSGd61VsZhKXEszruUyHAty97dzvdHrH0cpRCit7qUENatW8eMGTOYPn06K1euPGt7SUkJubm5ZGRksHjxYlwuV7vtL7zwAi+99FLbcn19PXfeeSc//elPmTdvHhaLpZfVEH2lssbOkRMNjB1iwBAb3q1jE/tF8vAtl2KKj+DFv+9g+z45z0L4s04TgtlsZvny5axatYr8/HxWr17NgQMH2u2zaNEiHn/8cTZs2ICiKKxZswaAhoYGHnnkEd588812+7/wwgtMnDiRjz76iNmzZ/PMM894sUrCWxRFobikkki9lrFDDD0qIy4qjAfnXsJAUwwvf/AdW3af8HKUQghv6TQhFBUVMWnSJOLj44mMjCQjI4PCwsK27WVlZTQ3N5OWlgZAbm5u2/ZNmzYxePBgbr/99nZlfvbZZ2RnZwOQlZXFF198gdPp9FqlhHccrqinur6ZS0b1R6fteetidISOB+akMXJgHK/9Yzeff1vmxSiFEN7SaYNwZWUlRqOxbdlkMrFz584OtxuNRsxmMwA5OTkA7ZqLzjxGq9USHR2N1WolMTGxS0EnJJx9h4u/MRpjfB0CAIrVRkx095p64OTVwZ5jtRhiwxk/woRKpSJMr0Np7VCutNpAo+lyeeGRGv5rziW88t4O3ircS6PDzU+vHNyrZxUiwrXEnIfbWv3lXPalUKgjhEY9e1PHThOCx+Np90erKEq75c62d4WiKKjVXf8GWl3diMfjv0MlGI0xWCwNvg4DAJvDRUNjc7ePq6yxU1XbzKSxiTQ2OQBotDnY0doPEBMd3qNyxw9LQKNR8d6nB9i538IVFyaiVvcsKVw2JpHm1tj6ij+dy74SCnWE0KhnR3VUq1Vd+iLd6adwUlJSu05fi8WCyWTqcHtVVVW77ediMpmoqqoCwOVy0dTURHx8fKfBivNnz7EadFo1Q5JjvVquRq1iXsYoLhpqYP/xOv617Th2h6vzA4UQfa7ThDB58mQ2b96M1WrFbrezceNG0tPT27anpKSg1+vZtm0bAAUFBe22n8u0adPIz88HYP369UycOBGdTtebeggvsjW7OHqigeEpcb3qO+iIWqViwkgjk8clYamx88+iI5RXNXn9dYQQ3dPpX3tiYiILFy4kLy+PnJwcsrKyGD9+PPPnz2fXrl0ALFu2jKVLl5KZmYnNZiMvL+9Hy/yv//ovvv32W2bOnMmqVat4/PHHvVMb4RX7j9eiKDDqgr69ahueGseMKwcRptXwr63H2fK9GUeLu09fUwjRMZUSgOMWSx9C1zU5XBSXmLu8v6IovPfZIeKiw7jusoHttl080tjrPoQzywFwujx8u7+KPcdqCNNquHhEAiNS49B00q902ZhEovR9OxyXP53LvhIKdYTQqGef9yGI0FJZY8fmcDE8Ne68vaZOq+ayMSayJg8iLjqMr3dX8v7nh9l92CpXDEKcRzLaqWjnyIkGNGoVqecYvK6v9YsJJ+PygZyw2th5sJqtey18s6+KgYnRDEuJZUBCVI/vSBJCdE4SgmjjURSOmRtIMUb1SWdyV6hUKpITokhOiMJa38zBsnoOlddz9EQDEXoNQwfEMXRALP1iZBIeIbxNEoJoU1ljx+5wMzjJPx7eMcSGY4gN55JRRsosjRw4XsfuI1a+P2zFEKun0e5k6vgBxEXJnAtCeIMkBNHmaGtzUYoPmot+jEat4oLEGC5IjMHucHGkooFD5fW8//kh8r84zMXDE8i4/AJGpMbJLG1C9IIkBAGcbC46eqKBVFO0z5qLuiJCr2XM4H6MGdyPVFM02/dZ+OLbcrbvr2JIcgwZl1/ApaOMnd6hJIQ4myQEAUCl1U5zi/80F3VFckIUw6+O4/qrhlC0q4KNxaW8WvA9CbF6Mq8YxLS0AT86mY8Qoj1JCAKA45ZG1CoVA/pH+TqUbtPrNFxzSSrTJqSw40AVH311jJUf76Pwq2NcP2Uwk8clyRWDEF0gCUEAJ+dMNhki/Lq5qDNqlYoJI4ykDe/P90esvP/5Id5cv4f1W46RM2UIl40xoZY+BiE6JAlB0GR3UtvYwqUp5+9htL6kUqkYNySBsYMNfLu/ig/+7xB/+sf3fLj5CDdMHUraiP7S+SzEOUhCEJS1DiyXYgy85qIfo2odRO/iEf0pLqkk//8O8dL7uxiSHMvPpg3lwsE9mwVOiGAlCUFQZmkiMlwbtPfzq1UqrrgwkYmjjRTtOkHBl4dZ9u63jBnUjxuvHub1Ib6FCFSSEEKc26NQUd3EkOTYoG9G0ajVTL14AJPGJvLp9nL+WXSEp97ayiUjjfxs2lCSE4LrCkmI7pKEEOIsNXZcbiXomot+jE6rYfplA5k6PpmPi0sp/PoYOw5U8ZNLU7n+qiFEhsufhQhN8s4PcWVVTahVhOS34wi9luunDGHahBQ++OIgHxeX8tVuM7f9dDQXD+/v6/CEOO8C9x5D4RUV1U0Y4wP7dtPeiosK47afjuGx2yYSE6njxbU7eXN9iQy9LUJO6H4KCBwtbqz1DpISIn0dil8YnBTLY7+4jBmTBvHvnRU8t+obaup7NgmQEIFIEkIIM9fYAEgySEI4RadVc+PVw7jnZxdRXt3EAyu+kPmeRciQhBDCTlhtaNQq+seH+zoUvzNhhJHfzr2EFpeHP/xtO1V1dl+HJESfk4QQwsxWO8Z+ETLOTweGJMfy9K8m0+LysHzNDpqanb4OSYg+JZ8EIaq5xUVNg0OaizoxKCmWe3MvwlJr56X3duFye3wdkhB9RhJCiDJbTzaBSELo3OhB/bh9xhj2ldayfstRX4cjRJ+R5xBC1AmrDa1GRf846T/oiivHJrHrYDXrvjxC2vD+XJB47nkjXB5wOF29fj29TksI3wksfEQSQogyW22Y+kWgVgf3cBXeNPe6kZQcreH1D0t47BcTzzn5jsPporjE3OvXumxMIlq9/HmK80u+g4Qgu8NFbWMLidJc1C3RETryMkdRWtnIhq+P+TocIbxOEkIIstSe7D9I7CcJobtOTcCzfssxuetIBB1JCCGossaOWq0iIU7v61AC0g3pQ2l2uCj8Sq4SRHDpUkJYt24dM2bMYPr06axcufKs7SUlJeTm5pKRkcHixYtxuU52qpWXlzNv3jwyMzO56667aGo6+cRnXV0d8+fP5/rrr+fGG2+kpKTEi1USnamssdM/LlyeP+ihgaZoLr8wkY+3llLX1OLrcITwmk4/EcxmM8uXL2fVqlXk5+ezevVqDhw40G6fRYsW8fjjj7NhwwYURWHNmjUALFmyhLlz51JYWMi4ceN45ZVXAHjzzTcZOXIk//jHP/j1r3/Nk08+2QdVE+ficnuorm/GFB/h61B6TaVW0eRw9fqfqwePFuRMGYLLpfBh0RGv10sIX+n0NoaioiImTZpEfHw8ABkZGRQWFnLPPfcAUFZWRnNzM2lpaQDk5uayYsUKZs+eTXFxMS+//HLb+ltuuYVFixbh8Xjarhbsdjvh4XLr4/lSVdeMooCpX+AnBIfTzY59ll6X05M7ehINkUy+KInPd5Rz/ZQhREfoeh2HEL7W6V9BZWUlRqOxbdlkMrFz584OtxuNRsxmMzU1NURHR6PVatutB7jjjju4+eabmTJlCk1NTbzxxhvdCjohIbpb+/uC0Xju+9TPN8VqIyb6dMLdW1oHwJDUeMLDuvchqNNp25X1w597U05PeaucyEg9xh+546qjc3nTdaP4984Kth+0knvNcODs33dfxeRt/vJ+7WuhUM/e1LHTTwSPx9NuakVFUdotd7T9zP2AtuWnnnqKefPmkZeXx/bt21m4cCEffvghUVFdm6SluroRj0fp0r6+YDTGYLE0+DoMAGwOFw2Np4dwLjU3EB8dhrPFhbOlew9QOZ2ny4qJDm9Xbk/L6Q1vlWOzObC4zz33wY+dy2idmpGpcfzz3we5aqwJtUp11u+7L2LyNn96v/alUKhnR3VUq1Vd+iLdaR9CUlISFsvpy3KLxYLJZOpwe1VVFSaTCYPBQENDA+7WN/UPj9u0aRM/+9nPAJgwYQIJCQkcPHiw02BF73gUBUutPSiai/zFf1yaiqW2me8OVfs6FCF6rdOEMHnyZDZv3ozVasVut7Nx40bS09PbtqekpKDX69m2bRsABQUFpKeno9PpmDhxIuvXrwcgPz+/7bjRo0fzr3/9C4AjR45QWVnJkCFDvF450V5dowOnyyMJwYsuGWkkLiqMT74p83UoQvRapwkhMTGRhQsXkpeXR05ODllZWYwfP5758+eza9cuAJYtW8bSpUvJzMzEZrORl5cHwBNPPMGaNWuYMWMGW7duZcGCBQA8++yzvPfee2RlZXH//ffz3HPPERMT/G17vlZZc/KBNGMQ3GHkL7QaNdPSBrDrYDWVrRMOCRGoutSrmJ2dTXZ2drt1r732WtvPo0ePZu3atWcdl5KSwjvvvHPW+sGDB/P22293N1bRS5baZiL0GrkjxsvSLx7Aui+PsOV7Mz+5bKCvwxGix+TJpBBiqbVjjI84q7Nf9I4hNpyRA+PZstuMovjvzQ5CdEYSQohobnHTYHPKcNd95IoLEzlhtXHcIvMvi8AlCSFEnJoTWPoP+sbE0SY0ahXb9lT6OhQhekwGXA8RVbXNqFQnmzdEe6eGwDgXxWrD1sG2M8sYPagf2/ZZGNA/UprlRECShBAiLLV24qP16GQarrP82BAY3XkAr1+Mnu8PW6mstcvQ4iIgyadDCFAUhaq6ZozxcnXQlwaaotFp1RypCO6nYUXwkoQQAuqaWnC6PNJ/0Md0WjWjB/WjtLJR7jYSAUkSQgiw1J5s8ugfJwmhr104xICt2YW1weHrUIToNkkIIaCq1k6YTk1slDyQ1tfGDO4HwPHKRh9HIkT3SUIIAZZaO/3j5IG08yEmMgxjfLgkBBGQJCEEueYWF7WNLdKhfB6lGqOprndga+7e8OJC+JokhCB39MTJO16k/+D8STWdHHf+uEWuEkRgkYQQ5I6cSghyhXDexEeHERWulWYjEXAkIQS5IxX1xEWFoddpfB1KyFCpVKSaoqmotuFye3wdjhBdJgkhiCmKwpGKBrk68IFUYxRuj9I2B4UQgUASQhCz1DXTaHdilP6D887ULxK1SkV5lYx+KgKHJIQgdqisDpD+A1/QadUY+4VTUS2zqInAIQkhiB0srydMpyY+Wu/rUELSgIQoahoc2LswWqoQ/kASQhA7VF7HBYkxqNXyQJovJPePApCrBBEwJCEEKafLzTFzI4OTYn0dSsgyxOoJ06mpqJZ+BBEYJCEEqaPmRtwehcHJMb4OJWSpVSqSE6KoqLLJ6KciIEhCCFKnOpQHJ0lC8KXkhEhsDhd1TS2+DkWITklCCFIHy+tJiA0nTjqUfWpAQms/QpX0Iwj/JwkhSB0qr2NYivQf+Fp0pI7oCB3mGkkIwv9JQghCNQ0OqusdDB0Q5+tQBJBoiMBstUs/gvB7khCC0KHyegCGDZArBH+QZIjE4XRT2yj9CMK/SUIIQofK69BqVFyQKB3K/iCxXyQAZqs0Gwn/1qWEsG7dOmbMmMH06dNZuXLlWdtLSkrIzc0lIyODxYsX43KdfDKzvLycefPmkZmZyV133UVT08n7sRsbG/nNb35DTk4OOTk5fP/9916skjhYXs8FiTHotJLv/UF0pI6ocK0kBOH3Ov3EMJvNLF++nFWrVpGfn8/q1as5cOBAu30WLVrE448/zoYNG1AUhTVr1gCwZMkS5s6dS2FhIePGjeOVV14BYOnSpSQnJ5Ofn8/999/P7373O+/XLES5PR6OVNQzVJqL/EqiIRJzjfQjCP/WaUIoKipi0qRJxMfHExkZSUZGBoWFhW3by8rKaG5uJi0tDYDc3FwKCwtxOp0UFxeTkZHRbr2iKGzcuJE777wTgPT0dH7/+9/3Rd1C0vHKJlpcHoZJh7JfSTJE0tzilucRhF/TdrZDZWUlRqOxbdlkMrFz584OtxuNRsxmMzU1NURHR6PVatutr66uJiwsjFWrVvHpp5+i1+t55JFHuhV0QkJ0t/b3BaPRN+33xfurALjsogEYDZEoVhsx0d4Z7VSn07Yrq6flnlmOt+Lpq3K68xodlTU0VUXRdyeobXIyMKnzZB0ZqcdoiOzy6/aWr96v51so1LM3dew0IXg8HlSq04OjKYrSbrmj7WfuBydnknK73VRVVRETE8Pq1av58ssvufvuu9m0aVOXg66ubsTj8d9Lb6MxBoulwSevvWNvJbFRYahcLiyWBmwOFw2NzV4p2+k8XVZMdHiPy/1hOd6Kp6/K6W49OypLpShEhms5WlHP4MTOv9DYbA4sbneXX7c3fPl+PZ9CoZ4d1VGtVnXpi3SnTUZJSUlYLJa2ZYvFgslk6nB7VVUVJpMJg8FAQ0MD7tY39anj+vXrh1arJSsrC4CrrroKm81GdXV1p8GKzh0sq2NocuxZyVj4lkqlIskQidkq4xoJ/9VpQpg8eTKbN2/GarVit9vZuHEj6enpbdtTUlLQ6/Vs27YNgIKCAtLT09HpdEycOJH169cDkJ+fT3p6OmFhYUyePJkPP/wQgG+//ZaIiAj69evXF/ULKfW2Fsw1dkakSv+BP0rsF0Fzi5t66UcQfqrThJCYmMjChQvJy8sjJyeHrKwsxo8fz/z589m1axcAy5YtY+nSpWRmZmKz2cjLywPgiSeeYM2aNcyYMYOtW7eyYMECAJ555hm++OILsrKy+N3vfsfy5ctRq+UWyd462Dqg3bAUSQj+KNFw6nkEmWdZ+KdO+xAAsrOzyc7Obrfutddea/t59OjRrF279qzjUlJSeOedd85abzKZePXVV7sbq+jEgbI6NGqVjHDqp2IidUTotZyw2hh5QbyvwxHiLPK1PIgcPF7HoKQYwnQaX4cizkGlUp0c16hG+hGEf5KEECRcbg+HTzQwXJqL/FqSIRK7w02DzenrUIQ4iySEIHHM3IjT5ZGE4OdOjWt0QoaxEH5IEkKQkA7lwBAbpSM8TCPjGgm/JAkhSBwoqyMhNpx+MTJDmj87/TyCjGsk/I8khCBxoKyO4fL8QUBINEScfIJc+hGEn5GEEASs9c3UNDhkQpwA0fY8gkyrKfyMJIQgcKC1/0CuEAJDXFRYaz+CPKAm/IskhCBw4HgdYTo1qUb/HwVWnHoeIZITMq6R8DOSEILAgdYB7bQaOZ2BIskQga3ZRaNd+hGE/5BPkADncLoprWyU200DzKl+BHkeQfgTSQgB7khFPW6PIg+kBRjpRxD+SBJCgDsgD6QFJOlHEP5IEkKAO1hWT3JCJNEROl+HIrpJ+hGEv5GEEMAUReFAWZ1cHQQo6UcQ/kYSQgAz19hptDul/yBAST+C8DeSEALYgePSfxDIpB9B+BtJCAFs//FaosK1JCdE+joU0UPSjyD8iSSEALavtJaRA+NRq1S+DkX0kPQjCH8iCSFA1TY6MNfYGTlQ5uYNZNKPIPyJJIQAta+0FkASQoA7NT+C9CMIfyAJIUDtLa0lPEzDBYkyoF2gSzRESj+C8AuSEALUvtJahqfGoVHLKQx0SYYIQPoRhO/Jp0kAarC1UGZpYpQ0FwWFWOlHEH5CEkIA2t/6/IH0HwQH6UcQ/kISQgDaV1qLTqtmcJJMmRksklr7EeqbpB9B+E6XEsK6deuYMWMG06dPZ+XKlWdtLykpITc3l4yMDBYvXozL5QKgvLycefPmkZmZyV133UVTU1O7406cOMHll1/O8ePHvVCV0LH3WC3DBsSi00o+DxbJ/U8+j1Be3dTJnkL0nU4/UcxmM8uXL2fVqlXk5+ezevVqDhw40G6fRYsW8fjjj7NhwwYURWHNmjUALFmyhLlz51JYWMi4ceN45ZVX2o7xeDwsXrwYp1O+EXVHU7OTY+YGRl3Qz9ehCC+KiQwjJlJHeZUkBOE7nSaEoqIiJk2aRHx8PJGRkWRkZFBYWNi2vaysjObmZtLS0gDIzc2lsLAQp9NJcXExGRkZ7daf8pe//IXJkyfTr598sHXHnqO1KMCYQfJ7CzYD+kdhttpwezy+DkWEqE4TQmVlJUajsW3ZZDJhNps73G40GjGbzdTU1BAdHY1Wq223HuC7775jy5Yt3H777V6rSKjYc7SGMJ2aoQOk/yDYDOgfhcutYKlp9nUoIkRpO9vB4/Gg+sFYOYqitFvuaPuZ+8HJuynsdjtLlizhxRdfRN3De+gTEvz/YSyjMaZPyt1XVsu4Yf1JTuraCKeK1UZMdLhXXlun07Yrq6flnlmOt+Lpq3K68xq9iWm4Xsfn28uoqm8mMlKP0XD+Bi3sq/ervwmFevamjp0mhKSkJLZu3dq2bLFYMJlM7bZbLJa25aqqKkwmEwaDgYaGBtxuNxqNpu24rVu3Ul1dzV133QWcvMK48847+eMf/8jQoUO7FHR1dSMej//enmc0xmCxNHi93NpGB6XmRiZdmNjl8m0OFw2N3vnG6XSeLismOrzH5f6wHG/F01fldLeevY3JGB/B4fJ6bDYHFre7x+V06zX76P3qb0Khnh3VUa1WdemLdKdf0SdPnszmzZuxWq3Y7XY2btxIenp62/aUlBT0ej3btm0DoKCggPT0dHQ6HRMnTmT9+vUA5Ofnk56eztSpU/nkk08oKCigoKAAk8nEn//85y4ng1BWcrQGkP6DYDagfxQ1DQ7qm1p8HYoIQZ0mhMTERBYuXEheXh45OTlkZWUxfvx45s+fz65duwBYtmwZS5cuJTMzE5vNRl5eHgBPPPEEa9asYcaMGWzdupUFCxb0bW2CXMnRGqLCtVxgCv7L3lA1oH8UcLKvSIjzrdMmI4Ds7Gyys7PbrXvttdfafh49ejRr164967iUlBTeeeedHy37k08+6UoIIcflAYfT1basKAq7j1gZlhqH3dn1pgQ/blkT52CI1ROh1/DdoWqumZDi63BEiOlSQhDnn8Pporjk9N1cDbYWrPUOhqfEtVvfmYtHGjvfSfgNlUpFqjGa3UdqcLo88vChOK/k3RYgKqpOjoQp02UGv4GJ0TicbvYck2YjcX5JQggQZVVNRIVriY0K83Uooo8lGyIJ06nZvr/K16GIECMJIQB4PAonqm0M6B911rMdIvhoNGouHGRg+34LHhn9VJxHkhACgKXWjtPtIcUY5etQxHly0bAE6hpbOFIR3PfNC/8iCSEAlFU1oVKdHCJZhIaxQw2oVSq277d0vrMQXiIJIQCUVzVhjI8gTKfxdSjiPIkK1zFyYBzf7LPIpDnivJGE4OfsDhfWegcp/aW5KNRcNiaRimobx8yNvg5FhM2mc1cAABtMSURBVAhJCH7u1Pj4AyQhhJzLRpvQqFVs2X3C16GIECEJwc+VVzURHqbBEKv3dSjiPIuO0HHR0AS27Db79WCOInhIQvBjHo9CmaWJFKPcbhqqrhyXRF1jCyXykJo4DyQh+LHKGjstLg8DTf4//4PoGxcPSyBCr2HL99JsJPqeJAQ/VlrZiFqtIjlB+g9CVZhOw6UjTWzba8HRjUENhegJSQh+SlEUjlsaSU6IlAHOQtyV45JobnGzdU+lr0MRQU4+afzUCauNBpuTVKM0F4W60RfEk5wQyaZtx+WZBNGnJCH4qV0HqwFINUlzUahTqVT85NJUjpxo4FB5va/DEUFMEoKf+u6QlYRYPVHhOl+HIvzA5HFJROg1bNp23NehiCAmCcEP1TU6OFJRT6rcXSRahYdpueqiZIr3VFLX6PB1OCJISULwQ9v2WVCAQYkyd7I47SeXpOL2KHy6vczXoYggJQnBDxWXVJJkiCQ+Rp5OFqclGiKZMKI/H289TlOz09fhiCAkCcHP1DU62FdaS9qI/r4ORfihnKlDsTtcbPj6mK9DEUFIEoKfOdVcdMlIo69DEX5ooCmay8eY+Lj4OPVNLb4ORwQZSQh+ZuueSpITIkmW0U1FB2ZNGUKLy836LUd9HYoIMpIQ/Ehdo4O9x2q5bLTJ16EIP5acEMXkcUl88k0ZlTU2X4cjgogkBD+yde/J5iJJCKIzuenD0GpUvL1hrzy9LLxGEoIf2fz9CVKNUaTIcBWiE/1i9Nx49TB2H6lhs4yEKrxEEoKfqKhu4lB5PZPHJfs6FBEgrp6QwrCUWN7ddIAGm3Qwi97rUkJYt24dM2bMYPr06axcufKs7SUlJeTm5pKRkcHixYtxuVwAlJeXM2/ePDIzM7nrrrtoajo5HeTBgweZN28es2bN4uabb6akpMSLVQpMm78/gUoFk8Ym+joUESDUKhW/yByN3eHifz/aI01Hotc6TQhms5nly5ezatUq8vPzWb16NQcOHGi3z6JFi3j88cfZsGEDiqKwZs0aAJYsWcLcuXMpLCxk3LhxvPLKKwA8+uijzJ8/n4KCAhYsWMBvf/vbPqha4PAoCpu/O8HYIQbio+VhNNF1qcZobrpmONv3V7Hh61JfhyMCXKcJoaioiEmTJhEfH09kZCQZGRkUFha2bS8rK6O5uZm0tDQAcnNzKSwsxOl0UlxcTEZGRrv1ALNnz2bq1KkAjBo1ioqKCq9XLJDsPVZLdb2Dq6S5SPTAtRNTuXSUkbWfHWT/8VpfhyMCmLazHSorKzEaTz8kZTKZ2LlzZ4fbjUYjZrOZmpoaoqOj0Wq17dbDyeRwyooVK7j22mu7FXRCgv93uhqNXR+HaOWm/USGa7lu8hD0Og0AitVGTHR4r+PQ6bReKedcZfW0XG/FdL7K6c5reCumyEg9RkNkl/dfdOtlLFz+Oa8WfM+y+9IxdeNY6N77NZCFQj17U8dOE4LH42k3wbuiKO2WO9p+5n7AWfs9//zz7Nixg7fffrtbQVdXN+Lx+G97qdEYg8XS0KV9bc0u/v1tOZePMVFfe/qecpvDRUNjc69jcTq9U86ZZcVEh/e4XG/FdD7K6W49vRWTzebA4u7elJm/vmEcv39nG4+++iWP3Hppl4dO7877NZCFQj07qqNarerSF+lOm4ySkpKwWCxtyxaLBZPJ1OH2qqoqTCYTBoOBhoYG3K1v6h8e53K5eOCBB9i1axdvv/02MTHBn7U7svn7Ezicbq6ekOLrUESAS+kfxb25F1FZY+eP7+3C6fL4OiQRYDpNCJMnT2bz5s1YrVbsdjsbN24kPT29bXtKSgp6vZ5t27YBUFBQQHp6OjqdjokTJ7J+/XoA8vPz24577rnnaGxs5I033gjpZKAoCp9tL2NwUgxDkmN9HY4IAqMH9eM/Z45hb2ktrxZ8h8stSUF0XacJITExkYULF5KXl0dOTg5ZWVmMHz+e+fPns2vXLgCWLVvG0qVLyczMxGazkZeXB8ATTzzBmjVrmDFjBlu3bmXBggVYrVZWrlzJ4cOHmT17NrNmzWLWrFl9W0s/tf94HWVVTVwjVwfCiyaNTWLedSPZvr+KNz4s8evmVeFfOu1DAMjOziY7O7vdutdee63t59GjR7N27dqzjktJSeGdd945a/3u3bu7G2dQ+nR7GRF6LZdfKM8eCO/6yaWpNLe4eO/zQ4TpNPwic9RZfXpCnKlLCUF4X31TC1v3VHLNhJS2O4uE8KaZVw6mucXNh5uPEh6m4eb/GC5JQfwoSQg+8sk3x3F7FK65RJqLRN/JTR9Kc4ubjcWlROi1zJoyxNchCT8mCcEHHC1uPvmmjLTh/UlOkHkPxNlUahVNDlevy9HrtPz82hE0t7go+PdhwsM0ZFx+gRciFMFIEoIP/HtXBY12Jz+dJH+Y4twcTjc79lk637ETl41JJEqv5fafjsHh9LD6kwPowzRcnSZXpuJskhDOM7fHw4avjzE8JY4RqfG+DkeECLVaxZ3ZF9LidPNO4V70Og1Xjk3ydVjCz8jw1+dZ8Z5Kquqa+ekVcnUgzi+tRs2vc8Yx6oJ4Xv9nCd944QpEBBdJCOeRx6Pwz6KjJCdEcvGI/r4OR4SgMJ2Ge382nsHJMbxa8B3fH7b6OiThRyQhnEdbdp+gvKqJnKlDUcvtf8JHIvRaFt50MckJUbz03k6+P1Tt65CEn5CEcJ643B7y/+8wFyRGc+koY+cHCOEFp+5WOvMfKhV33TCO+Bg9S/6yhZJjNefc74f/ZGik4CedyufJFzvKqaprZmHGxXJ1IM6bzu5WmnpxMhu/LmXF33eScflA4mM6nqDpsjGJaPXykRHM5ArhPLA7XKz78ggjB8YzbojB1+EI0SYqXMes9GGo1fDx1lLqm2Ru5lAmCeE8WPflEeqaWph9zTAZOkD4nbhoPdddNhCPBz4uLqXJ7vR1SMJHJCH0seOWRjYWl5J+cTLDBsT5Ohwhzik+Ws+1E1NpcXnYWFyKrbn3T0mLwCMJoQ8pisJfN+wlMlzLjVcP93U4QvyohLhwfnJpKnaHi4+3ltLcIkkh1EhC6EP/3lnBvuN13Hj1MKIjujadoRC+ZOoXwX9ckkqjzcnHxcdxtHRvGk8R2CQh9BFzjY1Vm/YzamA8U8Yn+zocIbosKSGSay5Joa6xhX9tO06LU5JCqJCE0Adcbg9//sduNCoV87MvlNtMRcAZ0D+KaRMGYK1vZtO24zI/c4iQhNAH/rZxL4cr6vnFT0djiA33dThC9MhAUzTpFw+gqq6Zj4tLaZS7j4KeJAQv+7rEzJp/7WPK+GQuG23ydThC9MqgpBiunpBCTYOD5au/parO7uuQRB+ShOBFB8rq+Ms/S7hwiIFbp4/ydThCeMVAUzTXTkylwdbC029vY19pra9DEn1EEoKXVFQ38dJ7OzHE6HnktsvRaeVXK4JHoiGShTelERGm4Q9/286/tpaiKIqvwxJeJp9aXnC8spHnVn6DCviv2eOJi+54PBghAlVy/yge+8VExg0xsOpf+1n+9x1Y65t9HZbwIkkIvXSovJ7nVn2DWq3it/MukTmSRVCLDNdx743jmXvtCPaV1vLoX75i49fHcLrk1tRgIEMX9pCiKHy+o5xVH+8nPjqMB34+AVN8hK/DEqLPqVUqrp04kPHD+/POhr28+8kBNhSXkjV5MFeOTSQ8TD5WApWcuR5otDv527/2s/n7E4wdYuDO7AuJiQzzdVhCnFem+Ah+c3MaJUesvP/FId7ZsJc1nx7gijEmLhlpYtTAePRhGl+HKbpBEkI3eDwK/95VwdrPDmJrdjFryhCyJw9GrZYHz0ToGjPYwCOD+nGwrJ4vdpSzZbeZL3ZUoNWoGJwcy0BTNKn9ozDEhtMvRo8+TIuCQphWg06r7vHfj06rxenq+nhLitWGzXH2/nqdFrkH5CRJCF3Q4nRT9N0JNnx9DHONnZED47nlupGkmqJ9HZoQfkGlUjE8NY7hqXHcMn0k+47X8t0hK4cr6tny/Qnsjo77GNQqFWr16XJUACpQoUKlAlXritPrT+6nD9PQ4nS3HXNqQACVqvU4Wo9rXa/VqvF4lLPKN8ZHEBsVRlS4lqhwHVEROuKjwzDEhNMvVk9MhC5khq3vUkJYt24d//M//4PL5eIXv/gF8+bNa7e9pKSExYsX09TUxMSJE1myZAlarZby8nIWLVpEdXU1Q4YMYdmyZURFRVFfX88DDzxAaWkpBoOBF154AaPRv6aVdLS42VtaQ3FJJd/sr8LucDE4KYZf54zj0lHGkHmDCNFdYToN44YkMG5IAnCyv622sQVrQzM19Q7qbC3sL63F5VFwuz243ErbLayKAgoKp+5oVRSldR3Quq31P+Jj9CfvcmpdbleGorQ7RlFAo1HjUjxtZXhQUDwKllo7pZWNNNmdtJxjiA6tRo0hRo8hVk+/mHAS4vQkxIaTEBd+8v+x4YTpgqNprNOEYDabWb58Oe+//z5hYWHMmTOHK664guHDTw/nvGjRIp5++mnS0tJ45JFHWLNmDXPnzmXJkiXMnTuXmTNn8vLLL/PKK6+waNEiXnjhBSZOnMif//xn8vPzeeaZZ3jhhRf6tKId8XgU6ppaqK5rpry6ieOWRg5X1HOkogG3RyFCr+WSEf256qJkRl0QL4lAiG5SqVT0i9HTL0YPA6DJ4ULjhWbWi0caf3R60DPFRIfT0Hj2bbKXjUkkqnVqUKfLTaPdRW2jA2t9M9YGBzX1DqwNJ3/eV1pDze4WPGc8gxEbqTudIOLCMcSEExOpIyYyjOgIHTGROqIjdH6fODpNCEVFRUyaNIn4+HgAMjIyKCws5J577gGgrKyM5uZm0tLSAMjNzWXFihXMnj2b4uJiXn755bb1t9xyC4sWLeKzzz5j5cqVAGRlZfHkk0/idDrR6bo2RHRP2hxbXB7+WXQEa50de4sHe4uLZocLu8OF23P65Op0agYkRDFxVCLDBsQyNCUWrab7DYy97VfQatREhvd+yGxvlXNmWRF6LW5Xz8r1t7r9WDndrWcg1e2UrtZRq+l5e393Y+qLcjqq5w/rpQ/Tog/TkhAXzrCUc09o5fF4qG9yUtPooKbh9L/a1uVdh624OhgMMEynIUqvRadTo9No0OnUhGlUaFv7U3RaNWf/ilsbv1Rw2WgTFyTG/Gg9z3WOunreOk0IlZWV7ZpzTCYTO3fu7HC70WjEbDZTU1NDdHQ0Wq223fozj9FqtURHR2O1WklMTOxS0P369exe//k3jO/RcT2RkND7/oXUZO/MsDY0tZ9XyvFmWcFajjfL8rdyvMkf39vd4Wct3O305rOn06++Ho+nXTOJoijtljvafuZ+QIfNLYqioFZLN78QQvhSp5/CSUlJWCyn2+ksFgsmk6nD7VVVVZhMJgwGAw0NDbjd7rOOM5lMVFVVAeByuWhqamprkhJCCOEbnSaEyZMns3nzZqxWK3a7nY0bN5Kent62PSUlBb1ez7Zt2wAoKCggPT0dnU7HxIkTWb9+PQD5+fltx02bNo38/HwA1q9fz8SJE7vcfyCEEKJvqJQuDFm4bt06/vSnP+F0OrnxxhuZP38+8+fP57777uOiiy5iz549PProozQ2NjJ27FiWLl1KWFgYZWVlPPTQQ1RXV5OcnMx///d/ExcXR21tLQ899BClpaXExMSwbNkyUlNTz0d9hRBCdKBLCUEIIUTwk55cIYQQgCQEIYQQrSQhCCGEACQhCCGEaCUJQQghBCAJodduvfVWZs6cyaxZs5g1axY7duygqKiI7Oxspk+fzvLly30dYo81NjaSlZXF8ePHATqsV0lJCbm5uWRkZLB48WJc3Rij3h+cWc+HH36Y6dOnt53Tjz/+GAjcev7xj39k5syZzJw5k+effx4IznN5rnoG27l88cUXmTFjBjNnzuTNN98EvHwuFdFjHo9HmTJliuJ0OtvW2e12Zdq0acqxY8cUp9Op3HHHHcpnn33mwyh75ttvv1WysrKUsWPHKqWlpT9ar5kzZyrbt29XFEVRHn74YWXlypW+DL1bzqynoihKVlaWYjabz9o3EOv55ZdfKjfffLPicDiUlpYWJS8vT1m3bl3Qnctz1XPjxo1BdS6/+uorZc6cOYrT6VTsdrtyzTXXKCUlJV49l3KF0AuHDh0C4I477uD666/nr3/9Kzt37mTQoEEMHDgQrVZLdnY2hYWFPo60+9asWcMTTzzRNtxIR/U612i3gVTfM+tpt9spLy/nkUceITs7mxUrVuDxeAK2nkajkYceeoiwsDB0Oh3Dhg3jyJEjQXcuz1XP8vLyoDqXl19+OW+//TZarZbq6mrcbjf19fVePZcyY1ov1NfXc+WVV/LYY4/hdDrJy8vj//2//3fW6LCnRnkNJM8880y75XONems2mzsc7TZQnFnPqqoqJk2axBNPPEFMTAy//OUvWbt2LSNGjAjIeo4YMaLt5yNHjvDRRx9xyy23BN25PFc9V65cyddffx005xJAp9OxYsUK3njjDTIzM73+dylXCL0wYcIEnn/+eWJiYjAYDNx4442sWLHiR0eHDVQdjWrb2Wi4gWbgwIG8/PLLmEwmIiIiuPXWW/n8888Dvp779+/njjvu4MEHH2TgwIFBey5/WM+hQ4cG5bm877772Lx5MxUVFRw5csSr51ISQi9s3bqVzZs3ty0rikJKSsqPjg4bqDoa9baj0W4D1d69e9mwYUPbsqIoaLXagK7ntm3buO222/jNb37DDTfcELTn8sx6Btu5PHjwICUlJQBEREQwffp0vvrqK6+eS0kIvdDQ0MDzzz+Pw+GgsbGRDz74gPvvv5/Dhw9z9OhR3G43//znP9uNDhuoLr744nPWq6PRbgOVoij8/ve/p66uDqfTyerVq7nuuusCtp4VFRXcfffdLFu2jJkzZwLBeS7PVc9gO5fHjx/n0UcfpaWlhZaWFjZt2sScOXO8ei6lD6EXrrnmGnbs2EFOTg4ej4e5c+cyYcIEnn32We69914cDgfTpk0jMzPT16H2ml6v77Bey5YtazfabV5eno+j7bnRo0dz55138vOf/xyXy8X06dPJysoCArOer7/+Og6Hg2effbZt3Zw5c4LuXHZUz2A6l9OmTWPnzp3k5OSg0WiYPn06M2fOxGAweO1cyminQgghAGkyEkII0UoSghBCCEASghBCiFaSEIQQQgCSEIQQQrSShCDED7z//vv88pe/BGDx4sUUFRV5pdzXX3+dhx566Ef3OX78OBMmTPDK6wnRE/IcghAdOHOcIyGCnSQE4Te++uorli9fzsCBA9m/fz8ul4slS5YwcuRIlixZwp49e1CpVEydOpX7778frVbLuHHj+MlPfsKePXtYtmwZc+fO5fbbb6eoqAibzcY999xDYWEh+/btw2Qy8eqrrxIZGcnatWtZvXo1TqeTuro65s+fz9y5c9vFc+uttzJv3jw0Gg1//OMf29YfO3aMa6+9lj/84Q988803LFu2DLvdjlqt5p577uGaa67B6XTy9NNPU1RUREJCAgkJCcTExHT5d+F0Onn22WfZvHkzGo2G8ePH8/DDDxMdHc2qVat499130el06PV6nnzySYYPH97herPZzJNPPklFRQVOp5OZM2fyq1/9CpfLxVNPPcU333yDTqcjNTWVpUuXEhUV5bVzKgKMVwfsFqIXtmzZoowZM0bZvXu3oiiK8vrrryvz5s1THnzwQeWpp55SPB6P4nA4lDvuuEP505/+pCiKoowcOVL54IMP2soYOXKk8tZbbymKoih/+tOflAkTJignTpxQ3G63csMNNyj/+Mc/lMbGRuWmm25SrFaroiiKsn37diUtLU1RFEV57733lDvvvFNRFEW55ZZblI8++qhdjJs2bVKuvfZaxWKxKLW1tcr06dPb5lE4ceKEkp6erpSVlSn/+7//q+Tl5SkOh0NpampSbrjhBuW3v/3tj9a/tLS0LY4XX3xRueeee5SWlhbF7XYrDz30kPLYY48pLpdLGTt2bNsY/x988IHy7rvvdrheURTl1ltvVTZt2qQoiqI0Nzcrt956q/Lhhx8qxcXFSmZmpuLxeBRFUZTnn39e2bZtW/dOmggqcoUg/MqAAQMYM2YMABdeeCEffPABBw8e5G9/+xsqlYqwsDDmzJnDW2+9xZ133gnAxIkT25WRkZEBwAUXXMDIkSNJTEwEIDU1lbq6OqKionj11Vf5/PPPOXLkCHv27MFms3Ua27fffsvvfvc73nzzTfr378/nn3+OxWLh7rvvbttHpVKxd+9eNm/eTFZWFmFhYYSFhZGdnc3evXu7/Hv44osvWLhwITqdDjh5tXL33Xej0WjIzMxkzpw5XH311UyZMoVp06Z1uN5ms1FcXExdXR0vvvgiADabjT179jBlyhQ0Gg2zZ89mypQpZGRkMH78+C7HKIKPJAThV8LDw9t+VqlUKIpy1lC+Ho+n3XSAkZGR7co49SF65s+nnDhxgptvvpmbbrqJSy+9lMzMTD799NMfjevw4cPce++9LFu2jGHDhgHgdrsZNmwYf//739v2M5vNGAwGVq9e3e54jUbzo+Wf6Vx1djqdwMkxavbt20dRURF//vOfKSgo4MUXXzzn+meeeQZFUXj33XeJiIgAwGq1otfriYqKoqCggG+++YYtW7awYMEC/vM//5N58+Z1K1YRPOQuI+H3pkyZwl//+lcURaGlpYU1a9YwefLkHpf33XffYTAY+PWvf82UKVPakoHb7T7n/haLhfnz5/Pggw9yxRVXtK1PS0vj6NGjFBcXAyfnsM3IyMBsNjN16lTy8/NxOBw4HA7Wr1/frRinTp3K3/72N5xOJx6Ph5UrV3LVVVdhtVqZNm0a8fHx3HbbbSxYsIBdu3Z1uD46Opq0tLS2+Xfr6+v5+c9/zqZNm/j000+57bbbmDBhAvfeey85OTl89913PfmViiAhVwjC7z366KM8/fTTZGdn43Q6mTp1Kr/61a96XN5VV13F2rVryczMRKVScfnll2MwGDh69Og593/ppZeorq7mrbfe4i9/+Qtwcmaq1157jRUrVrQNga4oCs8//zypqanMmTOHY8eOkZWVRXx8PIMGDepWjHfddRfPPfccOTk5uFwuxo8fz2OPPUZsbCx33XUXt912G+Hh4Wg0Gp5++mkMBsM518PJK4qnnnqK7OxsWlpayMrK4vrrr8ftdvPFF1+QlZVFZGQkcXFxPPXUUz3+vYrAJ6OdCiGEAOQKQYjz6ve//z1fffXVObc9/PDDTJo06TxHJMRpcoUghBACkE5lIYQQrSQhCCGEACQhCCGEaCUJQQghBCAJQQghRKv/D+AyZQWrSrZ3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descr="C:\Users\Prashant\Desktop\down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346802"/>
            <a:ext cx="4021179"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304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rashant\Desktop\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968500"/>
            <a:ext cx="8855075" cy="291941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1262977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143000"/>
            <a:ext cx="8077200" cy="1754326"/>
          </a:xfrm>
          <a:prstGeom prst="rect">
            <a:avLst/>
          </a:prstGeom>
        </p:spPr>
        <p:txBody>
          <a:bodyPr wrap="square">
            <a:spAutoFit/>
          </a:bodyPr>
          <a:lstStyle/>
          <a:p>
            <a:pPr algn="just"/>
            <a:r>
              <a:rPr lang="en-US" b="1" dirty="0"/>
              <a:t>Pie </a:t>
            </a:r>
            <a:r>
              <a:rPr lang="en-US" b="1" dirty="0" smtClean="0"/>
              <a:t>Chart</a:t>
            </a:r>
          </a:p>
          <a:p>
            <a:pPr algn="just"/>
            <a:endParaRPr lang="en-US" b="1" dirty="0"/>
          </a:p>
          <a:p>
            <a:pPr algn="just"/>
            <a:r>
              <a:rPr lang="en-US" dirty="0"/>
              <a:t>Pie charts are another option to visualize the absolute and relative frequencies of nominal and ordinal variables. A pie chart is a circle partitioned into segments, where each of the segments represents a category. The size of each segment depends upon the relative frequency and is determined by the angle f j · 360◦.</a:t>
            </a:r>
          </a:p>
        </p:txBody>
      </p:sp>
      <p:sp>
        <p:nvSpPr>
          <p:cNvPr id="3" name="Rectangle 2"/>
          <p:cNvSpPr/>
          <p:nvPr/>
        </p:nvSpPr>
        <p:spPr>
          <a:xfrm>
            <a:off x="533400" y="3124200"/>
            <a:ext cx="8001000" cy="1754326"/>
          </a:xfrm>
          <a:prstGeom prst="rect">
            <a:avLst/>
          </a:prstGeom>
        </p:spPr>
        <p:txBody>
          <a:bodyPr wrap="square">
            <a:spAutoFit/>
          </a:bodyPr>
          <a:lstStyle/>
          <a:p>
            <a:pPr algn="just"/>
            <a:r>
              <a:rPr lang="en-US" b="1" dirty="0" smtClean="0"/>
              <a:t>Bar Chart </a:t>
            </a:r>
            <a:endParaRPr lang="en-US" dirty="0"/>
          </a:p>
          <a:p>
            <a:pPr algn="just"/>
            <a:endParaRPr lang="en-US" dirty="0" smtClean="0"/>
          </a:p>
          <a:p>
            <a:pPr algn="just"/>
            <a:r>
              <a:rPr lang="en-US" dirty="0" smtClean="0"/>
              <a:t>A </a:t>
            </a:r>
            <a:r>
              <a:rPr lang="en-US" dirty="0"/>
              <a:t>bar chart or bar graph is a chart or graph that presents </a:t>
            </a:r>
            <a:r>
              <a:rPr lang="en-US" b="1" dirty="0"/>
              <a:t>categorical data</a:t>
            </a:r>
            <a:r>
              <a:rPr lang="en-US" dirty="0"/>
              <a:t> with rectangular bars with heights or lengths proportional to the values that they represent. The bars can be plotted vertically or horizontally. A vertical bar chart is sometimes called a column chart</a:t>
            </a:r>
            <a:r>
              <a:rPr lang="en-US" dirty="0" smtClean="0"/>
              <a:t>. </a:t>
            </a:r>
            <a:endParaRPr lang="en-IN" dirty="0"/>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1936462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ow to Combine or Group Pie Charts in Microsoft Exc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16555"/>
            <a:ext cx="2694944" cy="26410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ar Chart - ThemeXpe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859" y="1016554"/>
            <a:ext cx="3375021" cy="2551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42900" y="4075855"/>
            <a:ext cx="4236720" cy="1815882"/>
          </a:xfrm>
          <a:prstGeom prst="rect">
            <a:avLst/>
          </a:prstGeom>
        </p:spPr>
        <p:txBody>
          <a:bodyPr wrap="square">
            <a:spAutoFit/>
          </a:bodyPr>
          <a:lstStyle/>
          <a:p>
            <a:pPr algn="just"/>
            <a:r>
              <a:rPr lang="en-US" sz="1600" dirty="0" smtClean="0"/>
              <a:t>A</a:t>
            </a:r>
            <a:r>
              <a:rPr lang="en-US" sz="1600" dirty="0"/>
              <a:t> </a:t>
            </a:r>
            <a:r>
              <a:rPr lang="en-US" sz="1600" b="1" dirty="0"/>
              <a:t>stacked bar chart</a:t>
            </a:r>
            <a:r>
              <a:rPr lang="en-US" sz="1600" dirty="0"/>
              <a:t>, also known as a </a:t>
            </a:r>
            <a:r>
              <a:rPr lang="en-US" sz="1600" b="1" dirty="0"/>
              <a:t>stacked bar</a:t>
            </a:r>
            <a:r>
              <a:rPr lang="en-US" sz="1600" dirty="0"/>
              <a:t> graph, is a graph that is used to break down and compare parts of a whole. </a:t>
            </a:r>
            <a:endParaRPr lang="en-US" sz="1600" dirty="0" smtClean="0"/>
          </a:p>
          <a:p>
            <a:pPr algn="just"/>
            <a:endParaRPr lang="en-US" sz="1600" dirty="0"/>
          </a:p>
          <a:p>
            <a:pPr algn="just"/>
            <a:r>
              <a:rPr lang="en-US" sz="1600" dirty="0" smtClean="0"/>
              <a:t>Each</a:t>
            </a:r>
            <a:r>
              <a:rPr lang="en-US" sz="1600" dirty="0"/>
              <a:t> </a:t>
            </a:r>
            <a:r>
              <a:rPr lang="en-US" sz="1600" b="1" dirty="0"/>
              <a:t>bar</a:t>
            </a:r>
            <a:r>
              <a:rPr lang="en-US" sz="1600" dirty="0"/>
              <a:t> in the </a:t>
            </a:r>
            <a:r>
              <a:rPr lang="en-US" sz="1600" b="1" dirty="0"/>
              <a:t>chart</a:t>
            </a:r>
            <a:r>
              <a:rPr lang="en-US" sz="1600" dirty="0"/>
              <a:t> represents a whole, and segments in the </a:t>
            </a:r>
            <a:r>
              <a:rPr lang="en-US" sz="1600" b="1" dirty="0"/>
              <a:t>bar</a:t>
            </a:r>
            <a:r>
              <a:rPr lang="en-US" sz="1600" dirty="0"/>
              <a:t> represent different parts or categories of that </a:t>
            </a:r>
            <a:r>
              <a:rPr lang="en-US" sz="1600" dirty="0" smtClean="0"/>
              <a:t>whole.</a:t>
            </a:r>
            <a:endParaRPr lang="en-IN" sz="1600" dirty="0"/>
          </a:p>
        </p:txBody>
      </p:sp>
      <p:grpSp>
        <p:nvGrpSpPr>
          <p:cNvPr id="6" name="Group 5"/>
          <p:cNvGrpSpPr/>
          <p:nvPr/>
        </p:nvGrpSpPr>
        <p:grpSpPr>
          <a:xfrm>
            <a:off x="0" y="191068"/>
            <a:ext cx="1310185" cy="614149"/>
            <a:chOff x="0" y="191068"/>
            <a:chExt cx="1310185" cy="614149"/>
          </a:xfrm>
        </p:grpSpPr>
        <p:sp>
          <p:nvSpPr>
            <p:cNvPr id="7" name="Rectangle 6"/>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2" descr="Stacked Bar/Column Ch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726496"/>
            <a:ext cx="394931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851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97346"/>
            <a:ext cx="8229600" cy="6278642"/>
          </a:xfrm>
          <a:prstGeom prst="rect">
            <a:avLst/>
          </a:prstGeom>
        </p:spPr>
        <p:txBody>
          <a:bodyPr wrap="square">
            <a:spAutoFit/>
          </a:bodyPr>
          <a:lstStyle/>
          <a:p>
            <a:pPr algn="ctr"/>
            <a:endParaRPr lang="en-US" sz="3600" b="1" dirty="0" smtClean="0"/>
          </a:p>
          <a:p>
            <a:endParaRPr lang="en-US" sz="3000" b="1" dirty="0" smtClean="0"/>
          </a:p>
          <a:p>
            <a:r>
              <a:rPr lang="en-US" sz="3000" b="1" dirty="0" smtClean="0"/>
              <a:t>Bi-variate </a:t>
            </a:r>
            <a:r>
              <a:rPr lang="en-US" sz="3000" b="1" dirty="0"/>
              <a:t>Analysis</a:t>
            </a:r>
          </a:p>
          <a:p>
            <a:endParaRPr lang="en-US" dirty="0"/>
          </a:p>
          <a:p>
            <a:pPr marL="285750" indent="-285750">
              <a:buFont typeface="Arial" panose="020B0604020202020204" pitchFamily="34" charset="0"/>
              <a:buChar char="•"/>
            </a:pPr>
            <a:r>
              <a:rPr lang="en-US" b="1" dirty="0" smtClean="0"/>
              <a:t>Bi-variate </a:t>
            </a:r>
            <a:r>
              <a:rPr lang="en-US" b="1" dirty="0"/>
              <a:t>Analysis finds out the relationship between two variables. </a:t>
            </a:r>
            <a:endParaRPr lang="en-US" b="1" dirty="0" smtClean="0"/>
          </a:p>
          <a:p>
            <a:pPr marL="285750" indent="-285750">
              <a:buFont typeface="Arial" panose="020B0604020202020204" pitchFamily="34" charset="0"/>
              <a:buChar char="•"/>
            </a:pPr>
            <a:r>
              <a:rPr lang="en-US" dirty="0" smtClean="0"/>
              <a:t>Here</a:t>
            </a:r>
            <a:r>
              <a:rPr lang="en-US" dirty="0"/>
              <a:t>, we look for association and disassociation between variables at a pre-defined significance level. </a:t>
            </a:r>
            <a:endParaRPr lang="en-US" dirty="0" smtClean="0"/>
          </a:p>
          <a:p>
            <a:pPr marL="285750" indent="-285750">
              <a:buFont typeface="Arial" panose="020B0604020202020204" pitchFamily="34" charset="0"/>
              <a:buChar char="•"/>
            </a:pPr>
            <a:r>
              <a:rPr lang="en-US" dirty="0" smtClean="0"/>
              <a:t>We </a:t>
            </a:r>
            <a:r>
              <a:rPr lang="en-US" dirty="0"/>
              <a:t>can perform bi-variate analysis for any combination of categorical and continuous variables. The combination can be: </a:t>
            </a:r>
            <a:r>
              <a:rPr lang="en-US" dirty="0" smtClean="0"/>
              <a:t>Categorical </a:t>
            </a:r>
            <a:r>
              <a:rPr lang="en-US" dirty="0"/>
              <a:t>&amp; Continuous and Continuous &amp; Continuous. Different methods are used to tackle these combinations during analysis process.</a:t>
            </a:r>
          </a:p>
          <a:p>
            <a:endParaRPr lang="en-US" dirty="0" smtClean="0"/>
          </a:p>
          <a:p>
            <a:r>
              <a:rPr lang="en-US" dirty="0" smtClean="0"/>
              <a:t>      Let’s </a:t>
            </a:r>
            <a:r>
              <a:rPr lang="en-US" dirty="0"/>
              <a:t>understand the possible combinations in detail:</a:t>
            </a:r>
          </a:p>
          <a:p>
            <a:endParaRPr lang="en-US" dirty="0"/>
          </a:p>
          <a:p>
            <a:pPr marL="285750" indent="-285750">
              <a:buFont typeface="Arial" panose="020B0604020202020204" pitchFamily="34" charset="0"/>
              <a:buChar char="•"/>
            </a:pPr>
            <a:r>
              <a:rPr lang="en-US" b="1" dirty="0" smtClean="0"/>
              <a:t>Continuous </a:t>
            </a:r>
            <a:r>
              <a:rPr lang="en-US" b="1" dirty="0"/>
              <a:t>&amp; Continuous: </a:t>
            </a:r>
            <a:r>
              <a:rPr lang="en-US" dirty="0"/>
              <a:t>While doing bi-variate analysis between two continuous variables, we should look at </a:t>
            </a:r>
            <a:r>
              <a:rPr lang="en-US" b="1" dirty="0"/>
              <a:t>scatter plot</a:t>
            </a:r>
            <a:r>
              <a:rPr lang="en-US" dirty="0"/>
              <a:t>. It is a nifty way to find out the relationship between two variables. The pattern of scatter plot indicates the relationship between variables. The relationship can be linear or non-linear.</a:t>
            </a:r>
          </a:p>
          <a:p>
            <a:endParaRPr lang="en-US" dirty="0"/>
          </a:p>
          <a:p>
            <a:endParaRPr lang="en-US" dirty="0"/>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815605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 Exploration, Business Analytics"/>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1"/>
            <a:ext cx="7239000" cy="5029199"/>
          </a:xfrm>
          <a:prstGeom prst="rect">
            <a:avLst/>
          </a:prstGeom>
          <a:noFill/>
          <a:ln>
            <a:noFill/>
          </a:ln>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6878654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940" y="1066800"/>
            <a:ext cx="7086600" cy="2862322"/>
          </a:xfrm>
          <a:prstGeom prst="rect">
            <a:avLst/>
          </a:prstGeom>
        </p:spPr>
        <p:txBody>
          <a:bodyPr wrap="square">
            <a:spAutoFit/>
          </a:bodyPr>
          <a:lstStyle/>
          <a:p>
            <a:r>
              <a:rPr lang="en-IN" b="1" dirty="0"/>
              <a:t>Scatter plot shows the relationship between two variable but does not indicates the strength of relationship amongst them. </a:t>
            </a:r>
            <a:endParaRPr lang="en-IN" b="1" dirty="0" smtClean="0"/>
          </a:p>
          <a:p>
            <a:endParaRPr lang="en-IN" dirty="0"/>
          </a:p>
          <a:p>
            <a:r>
              <a:rPr lang="en-IN" dirty="0" smtClean="0"/>
              <a:t>To </a:t>
            </a:r>
            <a:r>
              <a:rPr lang="en-IN" dirty="0"/>
              <a:t>find the strength of the relationship, we use </a:t>
            </a:r>
            <a:r>
              <a:rPr lang="en-IN" b="1" dirty="0" smtClean="0"/>
              <a:t>Correlation</a:t>
            </a:r>
            <a:endParaRPr lang="en-IN" dirty="0" smtClean="0"/>
          </a:p>
          <a:p>
            <a:endParaRPr lang="en-IN" dirty="0"/>
          </a:p>
          <a:p>
            <a:r>
              <a:rPr lang="en-IN" dirty="0" smtClean="0"/>
              <a:t>Correlation </a:t>
            </a:r>
            <a:r>
              <a:rPr lang="en-IN" dirty="0"/>
              <a:t>varies between -1 and +</a:t>
            </a:r>
            <a:r>
              <a:rPr lang="en-IN" dirty="0" smtClean="0"/>
              <a:t>1</a:t>
            </a:r>
          </a:p>
          <a:p>
            <a:endParaRPr lang="en-IN" dirty="0"/>
          </a:p>
          <a:p>
            <a:pPr lvl="0"/>
            <a:r>
              <a:rPr lang="en-IN" dirty="0"/>
              <a:t>-1: perfect negative linear correlation</a:t>
            </a:r>
          </a:p>
          <a:p>
            <a:pPr lvl="0"/>
            <a:r>
              <a:rPr lang="en-IN" dirty="0"/>
              <a:t>+1:perfect positive linear correlation and </a:t>
            </a:r>
            <a:r>
              <a:rPr lang="en-IN" u="sng" dirty="0">
                <a:hlinkClick r:id="rId2"/>
              </a:rPr>
              <a:t/>
            </a:r>
            <a:br>
              <a:rPr lang="en-IN" u="sng" dirty="0">
                <a:hlinkClick r:id="rId2"/>
              </a:rPr>
            </a:br>
            <a:r>
              <a:rPr lang="en-IN" dirty="0"/>
              <a:t> </a:t>
            </a:r>
            <a:r>
              <a:rPr lang="en-IN" dirty="0" smtClean="0"/>
              <a:t> 0</a:t>
            </a:r>
            <a:r>
              <a:rPr lang="en-IN" dirty="0"/>
              <a:t>: No correlation</a:t>
            </a:r>
          </a:p>
        </p:txBody>
      </p:sp>
      <p:sp>
        <p:nvSpPr>
          <p:cNvPr id="3" name="Rectangle 2"/>
          <p:cNvSpPr/>
          <p:nvPr/>
        </p:nvSpPr>
        <p:spPr>
          <a:xfrm>
            <a:off x="1043940" y="4037290"/>
            <a:ext cx="6781800" cy="646331"/>
          </a:xfrm>
          <a:prstGeom prst="rect">
            <a:avLst/>
          </a:prstGeom>
        </p:spPr>
        <p:txBody>
          <a:bodyPr wrap="square">
            <a:spAutoFit/>
          </a:bodyPr>
          <a:lstStyle/>
          <a:p>
            <a:r>
              <a:rPr lang="en-IN" dirty="0" smtClean="0"/>
              <a:t>Pearson Correlation </a:t>
            </a:r>
            <a:r>
              <a:rPr lang="en-IN" dirty="0"/>
              <a:t>can be derived using following formula</a:t>
            </a:r>
            <a:r>
              <a:rPr lang="en-IN" dirty="0" smtClean="0"/>
              <a:t>:</a:t>
            </a:r>
          </a:p>
          <a:p>
            <a:r>
              <a:rPr lang="en-IN" b="1" dirty="0" smtClean="0"/>
              <a:t>Correlation </a:t>
            </a:r>
            <a:r>
              <a:rPr lang="en-IN" b="1" dirty="0"/>
              <a:t>= Covariance(X,Y) / SQRT( </a:t>
            </a:r>
            <a:r>
              <a:rPr lang="en-IN" b="1" dirty="0" err="1"/>
              <a:t>Var</a:t>
            </a:r>
            <a:r>
              <a:rPr lang="en-IN" b="1" dirty="0"/>
              <a:t>(X)* </a:t>
            </a:r>
            <a:r>
              <a:rPr lang="en-IN" b="1" dirty="0" err="1"/>
              <a:t>Var</a:t>
            </a:r>
            <a:r>
              <a:rPr lang="en-IN" b="1" dirty="0"/>
              <a:t>(Y))</a:t>
            </a:r>
            <a:endParaRPr lang="en-IN" dirty="0"/>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Rectangle 6"/>
          <p:cNvSpPr/>
          <p:nvPr/>
        </p:nvSpPr>
        <p:spPr>
          <a:xfrm>
            <a:off x="990600" y="4876800"/>
            <a:ext cx="7686692" cy="1477328"/>
          </a:xfrm>
          <a:prstGeom prst="rect">
            <a:avLst/>
          </a:prstGeom>
        </p:spPr>
        <p:txBody>
          <a:bodyPr wrap="square">
            <a:spAutoFit/>
          </a:bodyPr>
          <a:lstStyle/>
          <a:p>
            <a:pPr algn="just"/>
            <a:r>
              <a:rPr lang="en-US" b="1" dirty="0"/>
              <a:t>The correlation coefﬁcient is independent of the units of measurement of X and Y. For example, if someone measures the height and weight in </a:t>
            </a:r>
            <a:r>
              <a:rPr lang="en-US" b="1" dirty="0" smtClean="0"/>
              <a:t>meters </a:t>
            </a:r>
            <a:r>
              <a:rPr lang="en-US" b="1" dirty="0"/>
              <a:t>and kilograms respectively and another person measures them in </a:t>
            </a:r>
            <a:r>
              <a:rPr lang="en-US" b="1" dirty="0" smtClean="0"/>
              <a:t>centimeters </a:t>
            </a:r>
            <a:r>
              <a:rPr lang="en-US" b="1" dirty="0"/>
              <a:t>and grams, respectively, then the correlation coefﬁcient between the two sets of data will be the same. </a:t>
            </a:r>
            <a:endParaRPr lang="en-IN" b="1" dirty="0"/>
          </a:p>
        </p:txBody>
      </p:sp>
    </p:spTree>
    <p:extLst>
      <p:ext uri="{BB962C8B-B14F-4D97-AF65-F5344CB8AC3E}">
        <p14:creationId xmlns:p14="http://schemas.microsoft.com/office/powerpoint/2010/main" val="10778125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500" t="13333" r="30644" b="16563"/>
          <a:stretch/>
        </p:blipFill>
        <p:spPr bwMode="auto">
          <a:xfrm>
            <a:off x="2133600" y="3200400"/>
            <a:ext cx="5259294"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5"/>
          <p:cNvSpPr/>
          <p:nvPr/>
        </p:nvSpPr>
        <p:spPr>
          <a:xfrm>
            <a:off x="566442" y="990600"/>
            <a:ext cx="8077200" cy="2308324"/>
          </a:xfrm>
          <a:prstGeom prst="rect">
            <a:avLst/>
          </a:prstGeom>
        </p:spPr>
        <p:txBody>
          <a:bodyPr wrap="square">
            <a:spAutoFit/>
          </a:bodyPr>
          <a:lstStyle/>
          <a:p>
            <a:r>
              <a:rPr lang="en-US" sz="2500" b="1" dirty="0" smtClean="0"/>
              <a:t>Covariance</a:t>
            </a:r>
          </a:p>
          <a:p>
            <a:endParaRPr lang="en-US" sz="2700" b="1" dirty="0" smtClean="0"/>
          </a:p>
          <a:p>
            <a:pPr algn="just"/>
            <a:r>
              <a:rPr lang="en-US" dirty="0" smtClean="0"/>
              <a:t>The </a:t>
            </a:r>
            <a:r>
              <a:rPr lang="en-US" dirty="0"/>
              <a:t>covariance between X and Y is deﬁned as ̺ = </a:t>
            </a:r>
            <a:r>
              <a:rPr lang="en-US" dirty="0" err="1"/>
              <a:t>Cov</a:t>
            </a:r>
            <a:r>
              <a:rPr lang="en-US" dirty="0"/>
              <a:t>(X,Y) = E[(X −E(X))(Y −E(Y</a:t>
            </a:r>
            <a:r>
              <a:rPr lang="en-US" dirty="0" smtClean="0"/>
              <a:t>))]</a:t>
            </a:r>
          </a:p>
          <a:p>
            <a:pPr algn="just"/>
            <a:endParaRPr lang="en-US" dirty="0"/>
          </a:p>
          <a:p>
            <a:pPr algn="just"/>
            <a:r>
              <a:rPr lang="en-US" dirty="0" smtClean="0"/>
              <a:t>The covariance is positive if, on average, larger values of X correspond to larger values of Y; it is negative if, on average, greater values of X correspond to smaller values of Y. </a:t>
            </a:r>
            <a:endParaRPr lang="en-IN" dirty="0"/>
          </a:p>
        </p:txBody>
      </p:sp>
    </p:spTree>
    <p:extLst>
      <p:ext uri="{BB962C8B-B14F-4D97-AF65-F5344CB8AC3E}">
        <p14:creationId xmlns:p14="http://schemas.microsoft.com/office/powerpoint/2010/main" val="12590119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951" t="17669" r="33695" b="25989"/>
          <a:stretch/>
        </p:blipFill>
        <p:spPr bwMode="auto">
          <a:xfrm>
            <a:off x="1068149" y="1143000"/>
            <a:ext cx="6748757" cy="3863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9077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38150"/>
            <a:ext cx="5791200" cy="5544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85484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583"/>
          <a:stretch/>
        </p:blipFill>
        <p:spPr bwMode="auto">
          <a:xfrm>
            <a:off x="1143000" y="1143000"/>
            <a:ext cx="6858222" cy="3954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56180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rashant\Desktop\cov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193800"/>
            <a:ext cx="7842250" cy="44704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26748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609600"/>
            <a:ext cx="7924800" cy="5293757"/>
          </a:xfrm>
          <a:prstGeom prst="rect">
            <a:avLst/>
          </a:prstGeom>
        </p:spPr>
        <p:txBody>
          <a:bodyPr wrap="square">
            <a:spAutoFit/>
          </a:bodyPr>
          <a:lstStyle/>
          <a:p>
            <a:endParaRPr lang="en-US" sz="2500" b="1" dirty="0" smtClean="0"/>
          </a:p>
          <a:p>
            <a:r>
              <a:rPr lang="en-US" sz="2500" b="1" dirty="0" smtClean="0"/>
              <a:t>Qualitative </a:t>
            </a:r>
            <a:r>
              <a:rPr lang="en-US" sz="2500" b="1" dirty="0"/>
              <a:t>and </a:t>
            </a:r>
            <a:r>
              <a:rPr lang="en-US" sz="2500" b="1" dirty="0" smtClean="0"/>
              <a:t>Quantitative Variables</a:t>
            </a:r>
            <a:endParaRPr lang="en-US" sz="2500" b="1" dirty="0"/>
          </a:p>
          <a:p>
            <a:pPr algn="just"/>
            <a:endParaRPr lang="en-US" b="1" dirty="0" smtClean="0"/>
          </a:p>
          <a:p>
            <a:pPr algn="just"/>
            <a:r>
              <a:rPr lang="en-US" dirty="0" smtClean="0"/>
              <a:t>Qualitative </a:t>
            </a:r>
            <a:r>
              <a:rPr lang="en-US" dirty="0"/>
              <a:t>variables are the variables which take values x that cannot be ordered in a logical or natural way. </a:t>
            </a:r>
            <a:endParaRPr lang="en-US" dirty="0" smtClean="0"/>
          </a:p>
          <a:p>
            <a:pPr algn="just"/>
            <a:endParaRPr lang="en-US" dirty="0"/>
          </a:p>
          <a:p>
            <a:pPr algn="just"/>
            <a:r>
              <a:rPr lang="en-US" dirty="0" smtClean="0"/>
              <a:t>For </a:t>
            </a:r>
            <a:r>
              <a:rPr lang="en-US" dirty="0"/>
              <a:t>example</a:t>
            </a:r>
            <a:r>
              <a:rPr lang="en-US" dirty="0" smtClean="0"/>
              <a:t>,• </a:t>
            </a:r>
            <a:r>
              <a:rPr lang="en-US" dirty="0"/>
              <a:t>the </a:t>
            </a:r>
            <a:r>
              <a:rPr lang="en-US" dirty="0" smtClean="0"/>
              <a:t>color </a:t>
            </a:r>
            <a:r>
              <a:rPr lang="en-US" dirty="0"/>
              <a:t>of the </a:t>
            </a:r>
            <a:r>
              <a:rPr lang="en-US" dirty="0" smtClean="0"/>
              <a:t>eye     • </a:t>
            </a:r>
            <a:r>
              <a:rPr lang="en-US" dirty="0"/>
              <a:t>the name of a political party, and </a:t>
            </a:r>
            <a:endParaRPr lang="en-US" dirty="0" smtClean="0"/>
          </a:p>
          <a:p>
            <a:pPr algn="just"/>
            <a:r>
              <a:rPr lang="en-US" dirty="0" smtClean="0"/>
              <a:t>• </a:t>
            </a:r>
            <a:r>
              <a:rPr lang="en-US" dirty="0"/>
              <a:t>the type of transport used to travel to work</a:t>
            </a:r>
          </a:p>
          <a:p>
            <a:pPr algn="just"/>
            <a:endParaRPr lang="en-US" dirty="0" smtClean="0"/>
          </a:p>
          <a:p>
            <a:pPr algn="just"/>
            <a:r>
              <a:rPr lang="en-US" dirty="0" smtClean="0"/>
              <a:t>Neither </a:t>
            </a:r>
            <a:r>
              <a:rPr lang="en-US" dirty="0"/>
              <a:t>is there any reason to list blue eyes before brown eyes (or vice versa) nor does it make sense to list buses before trains (or vice versa). </a:t>
            </a:r>
            <a:endParaRPr lang="en-US" dirty="0" smtClean="0"/>
          </a:p>
          <a:p>
            <a:pPr algn="just"/>
            <a:endParaRPr lang="en-US" dirty="0"/>
          </a:p>
          <a:p>
            <a:pPr algn="just"/>
            <a:r>
              <a:rPr lang="en-US" b="1" dirty="0" smtClean="0"/>
              <a:t>Quantitative </a:t>
            </a:r>
            <a:r>
              <a:rPr lang="en-US" b="1" dirty="0"/>
              <a:t>variables represent measurable quantities. The values which these variables can take can be ordered in a logical and natural way. </a:t>
            </a:r>
            <a:endParaRPr lang="en-US" b="1" dirty="0" smtClean="0"/>
          </a:p>
          <a:p>
            <a:pPr algn="just"/>
            <a:endParaRPr lang="en-US" dirty="0"/>
          </a:p>
          <a:p>
            <a:pPr algn="just"/>
            <a:r>
              <a:rPr lang="en-US" dirty="0" smtClean="0"/>
              <a:t>Examples </a:t>
            </a:r>
            <a:r>
              <a:rPr lang="en-US" dirty="0"/>
              <a:t>of quantitative variables are</a:t>
            </a:r>
          </a:p>
          <a:p>
            <a:pPr algn="just"/>
            <a:r>
              <a:rPr lang="en-US" dirty="0"/>
              <a:t>• size of shoes, • price for houses, • number of semesters studied, and </a:t>
            </a:r>
            <a:endParaRPr lang="en-US" dirty="0" smtClean="0"/>
          </a:p>
          <a:p>
            <a:pPr algn="just"/>
            <a:r>
              <a:rPr lang="en-US" dirty="0" smtClean="0"/>
              <a:t>• </a:t>
            </a:r>
            <a:r>
              <a:rPr lang="en-US" dirty="0"/>
              <a:t>weight </a:t>
            </a:r>
            <a:r>
              <a:rPr lang="en-US" dirty="0" smtClean="0"/>
              <a:t>or height of </a:t>
            </a:r>
            <a:r>
              <a:rPr lang="en-US" dirty="0"/>
              <a:t>a </a:t>
            </a:r>
            <a:r>
              <a:rPr lang="en-US" dirty="0" smtClean="0"/>
              <a:t>person</a:t>
            </a:r>
            <a:endParaRPr lang="en-US" dirty="0"/>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515087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588" t="14020" r="28943" b="17938"/>
          <a:stretch/>
        </p:blipFill>
        <p:spPr bwMode="auto">
          <a:xfrm>
            <a:off x="1168924" y="961534"/>
            <a:ext cx="7494309" cy="4666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0438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743" t="13746" r="28093" b="18626"/>
          <a:stretch/>
        </p:blipFill>
        <p:spPr bwMode="auto">
          <a:xfrm>
            <a:off x="1187776" y="942680"/>
            <a:ext cx="7579151" cy="463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292345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rashant\Desktop\cor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498142"/>
            <a:ext cx="5238750" cy="201641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123" name="Picture 3" descr="C:\Users\Prashant\Desktop\co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538828"/>
            <a:ext cx="5391149" cy="27875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7331" y="2667000"/>
            <a:ext cx="3025747" cy="1600438"/>
          </a:xfrm>
          <a:prstGeom prst="rect">
            <a:avLst/>
          </a:prstGeom>
        </p:spPr>
        <p:txBody>
          <a:bodyPr wrap="square">
            <a:spAutoFit/>
          </a:bodyPr>
          <a:lstStyle/>
          <a:p>
            <a:pPr algn="just"/>
            <a:r>
              <a:rPr lang="en-US" sz="1600" b="1" dirty="0"/>
              <a:t> If X and Y are independent, they are also uncorrelated. </a:t>
            </a:r>
            <a:endParaRPr lang="en-US" sz="1600" b="1" dirty="0" smtClean="0"/>
          </a:p>
          <a:p>
            <a:pPr algn="just"/>
            <a:endParaRPr lang="en-US" sz="1600" dirty="0"/>
          </a:p>
          <a:p>
            <a:pPr algn="just"/>
            <a:r>
              <a:rPr lang="en-US" sz="1600" b="1" dirty="0" smtClean="0"/>
              <a:t>However</a:t>
            </a:r>
            <a:r>
              <a:rPr lang="en-US" sz="1600" b="1" dirty="0"/>
              <a:t>, if they are uncorrelated then they are not necessarily independent</a:t>
            </a:r>
            <a:r>
              <a:rPr lang="en-US" b="1" dirty="0"/>
              <a:t>.</a:t>
            </a:r>
          </a:p>
        </p:txBody>
      </p:sp>
      <p:sp>
        <p:nvSpPr>
          <p:cNvPr id="8" name="Rectangle 7"/>
          <p:cNvSpPr/>
          <p:nvPr/>
        </p:nvSpPr>
        <p:spPr>
          <a:xfrm>
            <a:off x="457200" y="4257997"/>
            <a:ext cx="3457575" cy="1569660"/>
          </a:xfrm>
          <a:prstGeom prst="rect">
            <a:avLst/>
          </a:prstGeom>
        </p:spPr>
        <p:txBody>
          <a:bodyPr wrap="square">
            <a:spAutoFit/>
          </a:bodyPr>
          <a:lstStyle/>
          <a:p>
            <a:pPr algn="just"/>
            <a:r>
              <a:rPr lang="en-US" sz="1600" dirty="0"/>
              <a:t>If the variables have a non-linear relationship, you can measure the correlation using </a:t>
            </a:r>
            <a:r>
              <a:rPr lang="en-US" sz="1600" b="1" dirty="0"/>
              <a:t>Spearman</a:t>
            </a:r>
            <a:r>
              <a:rPr lang="en-US" sz="1600" dirty="0"/>
              <a:t> </a:t>
            </a:r>
            <a:r>
              <a:rPr lang="en-US" sz="1600" b="1" dirty="0"/>
              <a:t>Correlation Coefficient. </a:t>
            </a:r>
            <a:r>
              <a:rPr lang="en-US" sz="1600" dirty="0"/>
              <a:t>It can also be used with ordinal categorical variables.</a:t>
            </a:r>
            <a:endParaRPr lang="en-IN" sz="1600" dirty="0"/>
          </a:p>
        </p:txBody>
      </p:sp>
    </p:spTree>
    <p:extLst>
      <p:ext uri="{BB962C8B-B14F-4D97-AF65-F5344CB8AC3E}">
        <p14:creationId xmlns:p14="http://schemas.microsoft.com/office/powerpoint/2010/main" val="22502504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72" y="2971800"/>
            <a:ext cx="6858000" cy="15910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62517" y="1344020"/>
            <a:ext cx="5715000" cy="446276"/>
          </a:xfrm>
          <a:prstGeom prst="rect">
            <a:avLst/>
          </a:prstGeom>
        </p:spPr>
        <p:txBody>
          <a:bodyPr wrap="square">
            <a:spAutoFit/>
          </a:bodyPr>
          <a:lstStyle/>
          <a:p>
            <a:r>
              <a:rPr lang="en-US" sz="2300" b="1" dirty="0"/>
              <a:t>Which correlation metric should you use?</a:t>
            </a:r>
            <a:endParaRPr lang="en-IN" sz="2300" dirty="0"/>
          </a:p>
        </p:txBody>
      </p:sp>
    </p:spTree>
    <p:extLst>
      <p:ext uri="{BB962C8B-B14F-4D97-AF65-F5344CB8AC3E}">
        <p14:creationId xmlns:p14="http://schemas.microsoft.com/office/powerpoint/2010/main" val="4288430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5867400" cy="12858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58391" y="914400"/>
            <a:ext cx="4440190" cy="369332"/>
          </a:xfrm>
          <a:prstGeom prst="rect">
            <a:avLst/>
          </a:prstGeom>
        </p:spPr>
        <p:txBody>
          <a:bodyPr wrap="none">
            <a:spAutoFit/>
          </a:bodyPr>
          <a:lstStyle/>
          <a:p>
            <a:r>
              <a:rPr lang="en-US" b="1" dirty="0"/>
              <a:t>Pearson Correlation Coefficient calculated as</a:t>
            </a:r>
            <a:endParaRPr lang="en-IN" dirty="0"/>
          </a:p>
        </p:txBody>
      </p:sp>
      <p:sp>
        <p:nvSpPr>
          <p:cNvPr id="3" name="Rectangle 2"/>
          <p:cNvSpPr/>
          <p:nvPr/>
        </p:nvSpPr>
        <p:spPr>
          <a:xfrm>
            <a:off x="2057400" y="3657600"/>
            <a:ext cx="4572000" cy="2031325"/>
          </a:xfrm>
          <a:prstGeom prst="rect">
            <a:avLst/>
          </a:prstGeom>
        </p:spPr>
        <p:txBody>
          <a:bodyPr>
            <a:spAutoFit/>
          </a:bodyPr>
          <a:lstStyle/>
          <a:p>
            <a:r>
              <a:rPr lang="en-US" i="1" dirty="0"/>
              <a:t>r</a:t>
            </a:r>
            <a:r>
              <a:rPr lang="en-US" dirty="0"/>
              <a:t> = Pearson Correlation Coefficient</a:t>
            </a:r>
          </a:p>
          <a:p>
            <a:r>
              <a:rPr lang="en-US" dirty="0"/>
              <a:t>n = number of observations</a:t>
            </a:r>
            <a:br>
              <a:rPr lang="en-US" dirty="0"/>
            </a:br>
            <a:r>
              <a:rPr lang="en-US" dirty="0"/>
              <a:t>∑</a:t>
            </a:r>
            <a:r>
              <a:rPr lang="en-US" dirty="0" err="1"/>
              <a:t>xy</a:t>
            </a:r>
            <a:r>
              <a:rPr lang="en-US" dirty="0"/>
              <a:t> = sum of the products of x and y values</a:t>
            </a:r>
            <a:br>
              <a:rPr lang="en-US" dirty="0"/>
            </a:br>
            <a:r>
              <a:rPr lang="en-US" dirty="0"/>
              <a:t>∑x = sum of x values</a:t>
            </a:r>
            <a:br>
              <a:rPr lang="en-US" dirty="0"/>
            </a:br>
            <a:r>
              <a:rPr lang="en-US" dirty="0"/>
              <a:t>∑y = sum of y values</a:t>
            </a:r>
            <a:br>
              <a:rPr lang="en-US" dirty="0"/>
            </a:br>
            <a:r>
              <a:rPr lang="en-US" dirty="0"/>
              <a:t>∑x2= sum of squared x values</a:t>
            </a:r>
            <a:br>
              <a:rPr lang="en-US" dirty="0"/>
            </a:br>
            <a:r>
              <a:rPr lang="en-US" dirty="0"/>
              <a:t>∑y2= sum of squared y values</a:t>
            </a:r>
          </a:p>
        </p:txBody>
      </p:sp>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679028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990600"/>
            <a:ext cx="7391400" cy="2308324"/>
          </a:xfrm>
          <a:prstGeom prst="rect">
            <a:avLst/>
          </a:prstGeom>
        </p:spPr>
        <p:txBody>
          <a:bodyPr wrap="square">
            <a:spAutoFit/>
          </a:bodyPr>
          <a:lstStyle/>
          <a:p>
            <a:r>
              <a:rPr lang="en-US" b="1" dirty="0" smtClean="0"/>
              <a:t>Spearman’s </a:t>
            </a:r>
            <a:r>
              <a:rPr lang="en-US" b="1" dirty="0"/>
              <a:t>Correlation </a:t>
            </a:r>
            <a:r>
              <a:rPr lang="en-US" b="1" dirty="0" smtClean="0"/>
              <a:t>Coefficient</a:t>
            </a:r>
          </a:p>
          <a:p>
            <a:pPr algn="just"/>
            <a:endParaRPr lang="en-US" dirty="0"/>
          </a:p>
          <a:p>
            <a:pPr algn="just"/>
            <a:r>
              <a:rPr lang="en-US" dirty="0"/>
              <a:t>It tries to determine the strength and the direction of the monotonic relationship which exists between two ordinal or continuous variables</a:t>
            </a:r>
            <a:r>
              <a:rPr lang="en-US" dirty="0" smtClean="0"/>
              <a:t>.</a:t>
            </a:r>
          </a:p>
          <a:p>
            <a:pPr algn="just"/>
            <a:endParaRPr lang="en-US" dirty="0"/>
          </a:p>
          <a:p>
            <a:pPr algn="just"/>
            <a:r>
              <a:rPr lang="en-US" dirty="0" smtClean="0"/>
              <a:t>In </a:t>
            </a:r>
            <a:r>
              <a:rPr lang="en-US" dirty="0"/>
              <a:t>a monotonic relationship two variables tend to change together but not with the constant rate. It’s calculated on the ranked values of the variables rather than on the raw data.</a:t>
            </a:r>
          </a:p>
        </p:txBody>
      </p:sp>
      <p:pic>
        <p:nvPicPr>
          <p:cNvPr id="205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05200"/>
            <a:ext cx="5943600" cy="219075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9698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600200"/>
            <a:ext cx="2370667" cy="1219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13648" y="3276600"/>
            <a:ext cx="4572000" cy="1200329"/>
          </a:xfrm>
          <a:prstGeom prst="rect">
            <a:avLst/>
          </a:prstGeom>
        </p:spPr>
        <p:txBody>
          <a:bodyPr>
            <a:spAutoFit/>
          </a:bodyPr>
          <a:lstStyle/>
          <a:p>
            <a:r>
              <a:rPr lang="en-US" dirty="0"/>
              <a:t>ρ= Spearman rank correlation coefficient</a:t>
            </a:r>
            <a:br>
              <a:rPr lang="en-US" dirty="0"/>
            </a:br>
            <a:r>
              <a:rPr lang="en-US" dirty="0"/>
              <a:t>di= the difference between the ranks of corresponding variables</a:t>
            </a:r>
            <a:br>
              <a:rPr lang="en-US" dirty="0"/>
            </a:br>
            <a:r>
              <a:rPr lang="en-US" dirty="0"/>
              <a:t>n= number of observations</a:t>
            </a:r>
            <a:endParaRPr lang="en-IN" dirty="0"/>
          </a:p>
        </p:txBody>
      </p:sp>
      <p:sp>
        <p:nvSpPr>
          <p:cNvPr id="3" name="Rectangle 2"/>
          <p:cNvSpPr/>
          <p:nvPr/>
        </p:nvSpPr>
        <p:spPr>
          <a:xfrm>
            <a:off x="2590800" y="685800"/>
            <a:ext cx="3716787" cy="369332"/>
          </a:xfrm>
          <a:prstGeom prst="rect">
            <a:avLst/>
          </a:prstGeom>
        </p:spPr>
        <p:txBody>
          <a:bodyPr wrap="none">
            <a:spAutoFit/>
          </a:bodyPr>
          <a:lstStyle/>
          <a:p>
            <a:r>
              <a:rPr lang="en-US" dirty="0"/>
              <a:t>Spearman rank correlation coefficient</a:t>
            </a:r>
            <a:endParaRPr lang="en-IN" dirty="0"/>
          </a:p>
        </p:txBody>
      </p:sp>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119517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1016899"/>
            <a:ext cx="7772400" cy="3139321"/>
          </a:xfrm>
          <a:prstGeom prst="rect">
            <a:avLst/>
          </a:prstGeom>
        </p:spPr>
        <p:txBody>
          <a:bodyPr wrap="square">
            <a:spAutoFit/>
          </a:bodyPr>
          <a:lstStyle/>
          <a:p>
            <a:pPr algn="just"/>
            <a:r>
              <a:rPr lang="en-US" dirty="0"/>
              <a:t>Pearson and Spearman correlation coefficient can take values from -1 to 1</a:t>
            </a:r>
            <a:r>
              <a:rPr lang="en-US" dirty="0" smtClean="0"/>
              <a:t>.</a:t>
            </a:r>
          </a:p>
          <a:p>
            <a:pPr algn="just"/>
            <a:endParaRPr lang="en-US" dirty="0"/>
          </a:p>
          <a:p>
            <a:pPr algn="just"/>
            <a:r>
              <a:rPr lang="en-US" b="1" dirty="0"/>
              <a:t>(</a:t>
            </a:r>
            <a:r>
              <a:rPr lang="en-US" b="1" dirty="0" err="1"/>
              <a:t>i</a:t>
            </a:r>
            <a:r>
              <a:rPr lang="en-US" b="1" dirty="0"/>
              <a:t>) </a:t>
            </a:r>
            <a:r>
              <a:rPr lang="en-US" dirty="0"/>
              <a:t>If one variable increases with the other variable at the consistent rate then Pearson coefficient would be 1, which results in a perfect line. In this case Spearman coefficient would also be 1</a:t>
            </a:r>
            <a:r>
              <a:rPr lang="en-US" dirty="0" smtClean="0"/>
              <a:t>.</a:t>
            </a:r>
          </a:p>
          <a:p>
            <a:pPr algn="just"/>
            <a:endParaRPr lang="en-US" dirty="0"/>
          </a:p>
          <a:p>
            <a:pPr algn="just"/>
            <a:r>
              <a:rPr lang="en-US" b="1" dirty="0"/>
              <a:t>(ii) </a:t>
            </a:r>
            <a:r>
              <a:rPr lang="en-US" dirty="0"/>
              <a:t>If one variable increases with the other variable but not with the consistent rate then Pearson coefficient would be positive but less than 1. In this case Spearman coefficient would be still 1</a:t>
            </a:r>
            <a:r>
              <a:rPr lang="en-US" dirty="0" smtClean="0"/>
              <a:t>.</a:t>
            </a:r>
          </a:p>
          <a:p>
            <a:pPr algn="just"/>
            <a:endParaRPr lang="en-US" dirty="0"/>
          </a:p>
          <a:p>
            <a:pPr algn="just"/>
            <a:endParaRPr lang="en-US" dirty="0"/>
          </a:p>
        </p:txBody>
      </p:sp>
      <p:pic>
        <p:nvPicPr>
          <p:cNvPr id="41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191000"/>
            <a:ext cx="2533650"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0" y="191068"/>
            <a:ext cx="1310185" cy="614149"/>
            <a:chOff x="0" y="191068"/>
            <a:chExt cx="1310185" cy="614149"/>
          </a:xfrm>
        </p:grpSpPr>
        <p:sp>
          <p:nvSpPr>
            <p:cNvPr id="14" name="Rectangle 1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47168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990600"/>
            <a:ext cx="7467600" cy="369332"/>
          </a:xfrm>
          <a:prstGeom prst="rect">
            <a:avLst/>
          </a:prstGeom>
        </p:spPr>
        <p:txBody>
          <a:bodyPr wrap="square">
            <a:spAutoFit/>
          </a:bodyPr>
          <a:lstStyle/>
          <a:p>
            <a:r>
              <a:rPr lang="en-US" b="1" dirty="0"/>
              <a:t>(iii) </a:t>
            </a:r>
            <a:r>
              <a:rPr lang="en-US" dirty="0"/>
              <a:t>If the relationship is random then both the coefficients would be near 0.</a:t>
            </a:r>
            <a:endParaRPr lang="en-IN" dirty="0"/>
          </a:p>
        </p:txBody>
      </p:sp>
      <p:pic>
        <p:nvPicPr>
          <p:cNvPr id="512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47800"/>
            <a:ext cx="2790825" cy="16954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smtClean="0">
                <a:ln>
                  <a:noFill/>
                </a:ln>
                <a:solidFill>
                  <a:srgbClr val="292929"/>
                </a:solidFill>
                <a:effectLst/>
                <a:latin typeface="medium-content-serif-font"/>
                <a:cs typeface="Arial" pitchFamily="34" charset="0"/>
              </a:rPr>
              <a:t>(iv) </a:t>
            </a:r>
            <a:r>
              <a:rPr kumimoji="0" lang="en-US" altLang="en-US" sz="1500" b="0" i="0" u="none" strike="noStrike" cap="none" normalizeH="0" baseline="0" smtClean="0">
                <a:ln>
                  <a:noFill/>
                </a:ln>
                <a:solidFill>
                  <a:srgbClr val="292929"/>
                </a:solidFill>
                <a:effectLst/>
                <a:latin typeface="medium-content-serif-font"/>
                <a:cs typeface="Arial" pitchFamily="34" charset="0"/>
              </a:rPr>
              <a:t>If the relationship between the variables is a perfect line but with a decreasing relationship then both the coefficients would be -1.</a:t>
            </a:r>
            <a:endParaRPr kumimoji="0" lang="en-US"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itchFamily="34" charset="0"/>
                <a:cs typeface="Arial" pitchFamily="34" charset="0"/>
              </a:rPr>
              <a:t>  </a:t>
            </a:r>
            <a:endParaRPr kumimoji="0" lang="en-US" altLang="en-US" sz="94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400" b="0" i="0" u="none" strike="noStrike" cap="none" normalizeH="0" baseline="0" smtClean="0">
                <a:ln>
                  <a:noFill/>
                </a:ln>
                <a:solidFill>
                  <a:schemeClr val="tx1"/>
                </a:solidFill>
                <a:effectLst/>
                <a:latin typeface="Arial" pitchFamily="34" charset="0"/>
                <a:cs typeface="Arial" pitchFamily="34" charset="0"/>
              </a:rPr>
              <a:t/>
            </a:r>
            <a:br>
              <a:rPr kumimoji="0" lang="en-US" altLang="en-US" sz="9400" b="0" i="0" u="none" strike="noStrike" cap="none" normalizeH="0" baseline="0" smtClean="0">
                <a:ln>
                  <a:noFill/>
                </a:ln>
                <a:solidFill>
                  <a:schemeClr val="tx1"/>
                </a:solidFill>
                <a:effectLst/>
                <a:latin typeface="Arial" pitchFamily="34" charset="0"/>
                <a:cs typeface="Arial" pitchFamily="34" charset="0"/>
              </a:rPr>
            </a:br>
            <a:endParaRPr kumimoji="0" lang="en-US" altLang="en-US" sz="94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4"/>
          <p:cNvSpPr/>
          <p:nvPr/>
        </p:nvSpPr>
        <p:spPr>
          <a:xfrm>
            <a:off x="798512" y="3657600"/>
            <a:ext cx="7086600" cy="646331"/>
          </a:xfrm>
          <a:prstGeom prst="rect">
            <a:avLst/>
          </a:prstGeom>
        </p:spPr>
        <p:txBody>
          <a:bodyPr wrap="square">
            <a:spAutoFit/>
          </a:bodyPr>
          <a:lstStyle/>
          <a:p>
            <a:pPr algn="just"/>
            <a:r>
              <a:rPr lang="en-US" b="1" dirty="0"/>
              <a:t>(iv) </a:t>
            </a:r>
            <a:r>
              <a:rPr lang="en-US" dirty="0"/>
              <a:t>If the relationship between the variables is a perfect line but with a decreasing relationship then both the coefficients would be -1</a:t>
            </a:r>
            <a:endParaRPr lang="en-IN" dirty="0"/>
          </a:p>
        </p:txBody>
      </p:sp>
      <p:pic>
        <p:nvPicPr>
          <p:cNvPr id="5127" name="Picture 7"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336973"/>
            <a:ext cx="2066925" cy="149542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0" y="191068"/>
            <a:ext cx="1310185" cy="614149"/>
            <a:chOff x="0" y="191068"/>
            <a:chExt cx="1310185" cy="614149"/>
          </a:xfrm>
        </p:grpSpPr>
        <p:sp>
          <p:nvSpPr>
            <p:cNvPr id="11" name="Rectangle 10"/>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439313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219200"/>
            <a:ext cx="7543800" cy="1200329"/>
          </a:xfrm>
          <a:prstGeom prst="rect">
            <a:avLst/>
          </a:prstGeom>
        </p:spPr>
        <p:txBody>
          <a:bodyPr wrap="square">
            <a:spAutoFit/>
          </a:bodyPr>
          <a:lstStyle/>
          <a:p>
            <a:pPr algn="just"/>
            <a:r>
              <a:rPr lang="en-US" b="1" dirty="0"/>
              <a:t>(v) </a:t>
            </a:r>
            <a:r>
              <a:rPr lang="en-US" dirty="0"/>
              <a:t>If the relationship between two variables is such that one variable decreases when the other increases but not with the consistent rate, then Pearson coefficient would be negative but greater than -1. Spearman coefficient would be -1 in this </a:t>
            </a:r>
            <a:r>
              <a:rPr lang="en-US" dirty="0" smtClean="0"/>
              <a:t>case.</a:t>
            </a:r>
            <a:endParaRPr lang="en-IN" dirty="0"/>
          </a:p>
        </p:txBody>
      </p:sp>
      <p:sp>
        <p:nvSpPr>
          <p:cNvPr id="3" name="Rectangle 2"/>
          <p:cNvSpPr/>
          <p:nvPr/>
        </p:nvSpPr>
        <p:spPr>
          <a:xfrm>
            <a:off x="800100" y="2743200"/>
            <a:ext cx="7467600" cy="2308324"/>
          </a:xfrm>
          <a:prstGeom prst="rect">
            <a:avLst/>
          </a:prstGeom>
        </p:spPr>
        <p:txBody>
          <a:bodyPr wrap="square">
            <a:spAutoFit/>
          </a:bodyPr>
          <a:lstStyle/>
          <a:p>
            <a:pPr algn="just"/>
            <a:r>
              <a:rPr lang="en-US" dirty="0"/>
              <a:t>Pearson correlation describes linear relationships and spearman correlation describes monotonic relationships. A scatter plot would be helpful to visualize the data and understand which correlation coefficient should be used. </a:t>
            </a:r>
            <a:endParaRPr lang="en-US" dirty="0" smtClean="0"/>
          </a:p>
          <a:p>
            <a:pPr algn="just"/>
            <a:endParaRPr lang="en-US" dirty="0"/>
          </a:p>
          <a:p>
            <a:pPr algn="just"/>
            <a:r>
              <a:rPr lang="en-US" dirty="0" smtClean="0"/>
              <a:t>Other </a:t>
            </a:r>
            <a:r>
              <a:rPr lang="en-US" dirty="0"/>
              <a:t>way of doing is to apply both the methods and check which is performing well. For instance if results show spearman correlation coefficient is greater than Pearson coefficient, it means our data has monotonic relationships and not linear.</a:t>
            </a:r>
            <a:endParaRPr lang="en-IN" dirty="0"/>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64286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600200"/>
            <a:ext cx="8915400" cy="4093428"/>
          </a:xfrm>
          <a:prstGeom prst="rect">
            <a:avLst/>
          </a:prstGeom>
        </p:spPr>
        <p:txBody>
          <a:bodyPr wrap="square">
            <a:spAutoFit/>
          </a:bodyPr>
          <a:lstStyle/>
          <a:p>
            <a:pPr algn="just"/>
            <a:r>
              <a:rPr lang="en-US" sz="2000" b="1" dirty="0"/>
              <a:t>Nominal </a:t>
            </a:r>
            <a:r>
              <a:rPr lang="en-US" sz="2000" b="1" dirty="0" smtClean="0"/>
              <a:t>scale : </a:t>
            </a:r>
            <a:r>
              <a:rPr lang="en-US" sz="2000" dirty="0" smtClean="0"/>
              <a:t>The </a:t>
            </a:r>
            <a:r>
              <a:rPr lang="en-US" sz="2000" dirty="0"/>
              <a:t>values of a nominal variable cannot be ordered. Examples are the gender of a person (male–female) or the status of an application (pending–not pending). </a:t>
            </a:r>
            <a:endParaRPr lang="en-US" sz="2000" dirty="0" smtClean="0"/>
          </a:p>
          <a:p>
            <a:pPr algn="just"/>
            <a:endParaRPr lang="en-US" sz="2000" dirty="0"/>
          </a:p>
          <a:p>
            <a:pPr algn="just"/>
            <a:r>
              <a:rPr lang="en-US" sz="2000" b="1" dirty="0" smtClean="0"/>
              <a:t>Ordinal scale : </a:t>
            </a:r>
            <a:r>
              <a:rPr lang="en-US" sz="2000" dirty="0" smtClean="0"/>
              <a:t>The values of an ordinal variable can be ordered. However, the differences </a:t>
            </a:r>
            <a:r>
              <a:rPr lang="en-US" sz="2000" dirty="0"/>
              <a:t>between these values cannot be interpreted in a meaningful way. For example, the possible values of education level (none–primary education–secondary education–university degree) can be ordered meaningfully, but the differences </a:t>
            </a:r>
            <a:r>
              <a:rPr lang="en-US" sz="2000" dirty="0" smtClean="0"/>
              <a:t>between these values can not be interpreted. Likewise, the satisfaction with a product </a:t>
            </a:r>
            <a:r>
              <a:rPr lang="en-US" sz="2000" dirty="0"/>
              <a:t>(unsatisﬁed–satisﬁed–very satisﬁed) is an ordinal variable because the values this variable can take can be ordered, but the differences between “unsatisﬁed– satisﬁed” and “satisﬁed–very satisﬁed” cannot be compared in a numerical way. </a:t>
            </a:r>
          </a:p>
        </p:txBody>
      </p:sp>
      <p:sp>
        <p:nvSpPr>
          <p:cNvPr id="3" name="Rectangle 2"/>
          <p:cNvSpPr/>
          <p:nvPr/>
        </p:nvSpPr>
        <p:spPr>
          <a:xfrm>
            <a:off x="152400" y="762000"/>
            <a:ext cx="1078693" cy="507831"/>
          </a:xfrm>
          <a:prstGeom prst="rect">
            <a:avLst/>
          </a:prstGeom>
        </p:spPr>
        <p:txBody>
          <a:bodyPr wrap="none">
            <a:spAutoFit/>
          </a:bodyPr>
          <a:lstStyle/>
          <a:p>
            <a:r>
              <a:rPr lang="en-US" sz="2700" b="1" dirty="0"/>
              <a:t> S</a:t>
            </a:r>
            <a:r>
              <a:rPr lang="en-US" sz="2700" b="1" dirty="0" smtClean="0"/>
              <a:t>cale </a:t>
            </a:r>
            <a:endParaRPr lang="en-IN" sz="2700" dirty="0"/>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7129582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582341"/>
            <a:ext cx="7620000" cy="2585323"/>
          </a:xfrm>
          <a:prstGeom prst="rect">
            <a:avLst/>
          </a:prstGeom>
        </p:spPr>
        <p:txBody>
          <a:bodyPr wrap="square">
            <a:spAutoFit/>
          </a:bodyPr>
          <a:lstStyle/>
          <a:p>
            <a:pPr algn="just"/>
            <a:r>
              <a:rPr lang="en-US" b="1" dirty="0"/>
              <a:t>Point </a:t>
            </a:r>
            <a:r>
              <a:rPr lang="en-US" b="1" dirty="0" err="1"/>
              <a:t>Biserial</a:t>
            </a:r>
            <a:r>
              <a:rPr lang="en-US" b="1" dirty="0"/>
              <a:t> Correlation and how it is </a:t>
            </a:r>
            <a:r>
              <a:rPr lang="en-US" b="1" dirty="0" smtClean="0"/>
              <a:t>computed:</a:t>
            </a:r>
          </a:p>
          <a:p>
            <a:pPr algn="just"/>
            <a:endParaRPr lang="en-US" b="1" dirty="0"/>
          </a:p>
          <a:p>
            <a:pPr algn="just"/>
            <a:r>
              <a:rPr lang="en-US" dirty="0"/>
              <a:t>The point </a:t>
            </a:r>
            <a:r>
              <a:rPr lang="en-US" dirty="0" err="1"/>
              <a:t>biserial</a:t>
            </a:r>
            <a:r>
              <a:rPr lang="en-US" dirty="0"/>
              <a:t> correlation coefficient is the same as the Pearson correlation coefficient used in linear regression (measured from -1 to 1). The only difference is we are comparing dichotomous data to continuous data instead of continuous data to continuous data. From this point on let’s assume that our dichotomous data is composed of items from two groups (group 0 and group 1) and the continuous data as “y”. The coefficient is computed by the formula below:</a:t>
            </a:r>
          </a:p>
        </p:txBody>
      </p:sp>
      <p:pic>
        <p:nvPicPr>
          <p:cNvPr id="4100"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563563"/>
            <a:ext cx="470535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016" y="4191000"/>
            <a:ext cx="3657600" cy="9181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97264" y="5109103"/>
            <a:ext cx="7848600" cy="1600438"/>
          </a:xfrm>
          <a:prstGeom prst="rect">
            <a:avLst/>
          </a:prstGeom>
        </p:spPr>
        <p:txBody>
          <a:bodyPr wrap="square">
            <a:spAutoFit/>
          </a:bodyPr>
          <a:lstStyle/>
          <a:p>
            <a:r>
              <a:rPr lang="en-US" sz="1400" dirty="0" smtClean="0"/>
              <a:t>Where:</a:t>
            </a:r>
          </a:p>
          <a:p>
            <a:r>
              <a:rPr lang="en-US" sz="1400" dirty="0" smtClean="0"/>
              <a:t>M0 = the mean of the data from group 0.</a:t>
            </a:r>
          </a:p>
          <a:p>
            <a:r>
              <a:rPr lang="en-US" sz="1400" dirty="0" smtClean="0"/>
              <a:t>M1 = the mean of the data from group 1.</a:t>
            </a:r>
          </a:p>
          <a:p>
            <a:r>
              <a:rPr lang="en-US" sz="1400" dirty="0" err="1" smtClean="0"/>
              <a:t>Sy</a:t>
            </a:r>
            <a:r>
              <a:rPr lang="en-US" sz="1400" dirty="0" smtClean="0"/>
              <a:t> = the standard deviation of the continuous data.</a:t>
            </a:r>
          </a:p>
          <a:p>
            <a:r>
              <a:rPr lang="en-US" sz="1400" dirty="0" smtClean="0"/>
              <a:t>n0 = the number of items in group 0.</a:t>
            </a:r>
          </a:p>
          <a:p>
            <a:r>
              <a:rPr lang="en-US" sz="1400" dirty="0" smtClean="0"/>
              <a:t>n1 = the number of items in group 1.</a:t>
            </a:r>
          </a:p>
          <a:p>
            <a:r>
              <a:rPr lang="en-US" sz="1400" dirty="0" smtClean="0"/>
              <a:t>n = the number of items in both groups together (aka the total rows in the data set).</a:t>
            </a:r>
            <a:endParaRPr lang="en-US" sz="1400" dirty="0"/>
          </a:p>
        </p:txBody>
      </p:sp>
    </p:spTree>
    <p:extLst>
      <p:ext uri="{BB962C8B-B14F-4D97-AF65-F5344CB8AC3E}">
        <p14:creationId xmlns:p14="http://schemas.microsoft.com/office/powerpoint/2010/main" val="2218378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4535" y="1143000"/>
            <a:ext cx="7924800" cy="2308324"/>
          </a:xfrm>
          <a:prstGeom prst="rect">
            <a:avLst/>
          </a:prstGeom>
        </p:spPr>
        <p:txBody>
          <a:bodyPr wrap="square">
            <a:spAutoFit/>
          </a:bodyPr>
          <a:lstStyle/>
          <a:p>
            <a:pPr algn="just"/>
            <a:r>
              <a:rPr lang="en-US" dirty="0"/>
              <a:t>In statistics, the </a:t>
            </a:r>
            <a:r>
              <a:rPr lang="en-US" b="1" dirty="0"/>
              <a:t>phi coefficient</a:t>
            </a:r>
            <a:r>
              <a:rPr lang="en-US" dirty="0"/>
              <a:t> (or </a:t>
            </a:r>
            <a:r>
              <a:rPr lang="en-US" b="1" dirty="0"/>
              <a:t>mean square contingency coefficient</a:t>
            </a:r>
            <a:r>
              <a:rPr lang="en-US" dirty="0"/>
              <a:t> and denoted by </a:t>
            </a:r>
            <a:r>
              <a:rPr lang="en-US" b="1" dirty="0"/>
              <a:t>φ</a:t>
            </a:r>
            <a:r>
              <a:rPr lang="en-US" dirty="0"/>
              <a:t> or </a:t>
            </a:r>
            <a:r>
              <a:rPr lang="en-US" b="1" dirty="0" err="1"/>
              <a:t>r</a:t>
            </a:r>
            <a:r>
              <a:rPr lang="en-US" b="1" baseline="-25000" dirty="0" err="1"/>
              <a:t>φ</a:t>
            </a:r>
            <a:r>
              <a:rPr lang="en-US" dirty="0"/>
              <a:t>) is a measure of association for two binary variables. Introduced by Karl Pearson</a:t>
            </a:r>
            <a:r>
              <a:rPr lang="en-US" dirty="0" smtClean="0"/>
              <a:t>,</a:t>
            </a:r>
            <a:r>
              <a:rPr lang="en-US" dirty="0"/>
              <a:t> this measure is similar to the Pearson correlation coefficient in its interpretation. In fact, a Pearson correlation coefficient estimated for two binary variables will return the phi </a:t>
            </a:r>
            <a:r>
              <a:rPr lang="en-US" dirty="0" smtClean="0"/>
              <a:t>coefficient. </a:t>
            </a:r>
          </a:p>
          <a:p>
            <a:pPr algn="just"/>
            <a:endParaRPr lang="en-US" dirty="0"/>
          </a:p>
          <a:p>
            <a:pPr algn="just"/>
            <a:r>
              <a:rPr lang="en-US" dirty="0" smtClean="0"/>
              <a:t>The </a:t>
            </a:r>
            <a:r>
              <a:rPr lang="en-US" dirty="0"/>
              <a:t>phi coefficient is related to the chi-squared statistic for a 2×2 contingency </a:t>
            </a:r>
            <a:r>
              <a:rPr lang="en-US" dirty="0" smtClean="0"/>
              <a:t>table.</a:t>
            </a:r>
            <a:endParaRPr lang="en-IN" dirty="0"/>
          </a:p>
        </p:txBody>
      </p:sp>
      <p:sp>
        <p:nvSpPr>
          <p:cNvPr id="3" name="AutoShape 2" descr="n_{1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n_{1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n_{{0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6" name="Table 5"/>
          <p:cNvGraphicFramePr>
            <a:graphicFrameLocks noGrp="1"/>
          </p:cNvGraphicFramePr>
          <p:nvPr>
            <p:extLst>
              <p:ext uri="{D42A27DB-BD31-4B8C-83A1-F6EECF244321}">
                <p14:modId xmlns:p14="http://schemas.microsoft.com/office/powerpoint/2010/main" val="688632658"/>
              </p:ext>
            </p:extLst>
          </p:nvPr>
        </p:nvGraphicFramePr>
        <p:xfrm>
          <a:off x="765175" y="3581400"/>
          <a:ext cx="2743201" cy="1463040"/>
        </p:xfrm>
        <a:graphic>
          <a:graphicData uri="http://schemas.openxmlformats.org/drawingml/2006/table">
            <a:tbl>
              <a:tblPr/>
              <a:tblGrid>
                <a:gridCol w="660732"/>
                <a:gridCol w="716882"/>
                <a:gridCol w="716882"/>
                <a:gridCol w="648705"/>
              </a:tblGrid>
              <a:tr h="0">
                <a:tc>
                  <a:txBody>
                    <a:bodyPr/>
                    <a:lstStyle/>
                    <a:p>
                      <a:endParaRPr lang="en-IN"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i="1">
                          <a:effectLst/>
                        </a:rPr>
                        <a:t>y</a:t>
                      </a:r>
                      <a:r>
                        <a:rPr lang="en-IN">
                          <a:effectLst/>
                        </a:rPr>
                        <a:t> = 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i="1" dirty="0">
                          <a:effectLst/>
                        </a:rPr>
                        <a:t>y</a:t>
                      </a:r>
                      <a:r>
                        <a:rPr lang="en-IN" dirty="0">
                          <a:effectLst/>
                        </a:rPr>
                        <a:t> = 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a:effectLst/>
                        </a:rPr>
                        <a:t>total</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r>
              <a:tr h="0">
                <a:tc>
                  <a:txBody>
                    <a:bodyPr/>
                    <a:lstStyle/>
                    <a:p>
                      <a:r>
                        <a:rPr lang="en-IN" i="1">
                          <a:effectLst/>
                        </a:rPr>
                        <a:t>x</a:t>
                      </a:r>
                      <a:r>
                        <a:rPr lang="en-IN">
                          <a:effectLst/>
                        </a:rPr>
                        <a:t> = 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smtClean="0">
                          <a:effectLst/>
                        </a:rPr>
                        <a:t>n11</a:t>
                      </a:r>
                      <a:endParaRPr lang="en-IN"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smtClean="0">
                          <a:effectLst/>
                        </a:rPr>
                        <a:t>n10</a:t>
                      </a:r>
                      <a:endParaRPr lang="en-IN"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smtClean="0">
                          <a:effectLst/>
                        </a:rPr>
                        <a:t>n1-</a:t>
                      </a:r>
                      <a:endParaRPr lang="en-IN"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r>
              <a:tr h="0">
                <a:tc>
                  <a:txBody>
                    <a:bodyPr/>
                    <a:lstStyle/>
                    <a:p>
                      <a:r>
                        <a:rPr lang="en-IN" i="1">
                          <a:effectLst/>
                        </a:rPr>
                        <a:t>x</a:t>
                      </a:r>
                      <a:r>
                        <a:rPr lang="en-IN">
                          <a:effectLst/>
                        </a:rPr>
                        <a:t> = 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smtClean="0">
                          <a:effectLst/>
                        </a:rPr>
                        <a:t>n01</a:t>
                      </a:r>
                      <a:endParaRPr lang="en-IN"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smtClean="0">
                          <a:effectLst/>
                        </a:rPr>
                        <a:t>n00</a:t>
                      </a:r>
                      <a:endParaRPr lang="en-IN"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smtClean="0">
                          <a:effectLst/>
                        </a:rPr>
                        <a:t>n0-</a:t>
                      </a:r>
                      <a:endParaRPr lang="en-IN"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r>
              <a:tr h="0">
                <a:tc>
                  <a:txBody>
                    <a:bodyPr/>
                    <a:lstStyle/>
                    <a:p>
                      <a:r>
                        <a:rPr lang="en-IN">
                          <a:effectLst/>
                        </a:rPr>
                        <a:t>total</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smtClean="0">
                          <a:effectLst/>
                        </a:rPr>
                        <a:t>n-1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smtClean="0">
                          <a:effectLst/>
                        </a:rPr>
                        <a:t>n-0</a:t>
                      </a:r>
                      <a:endParaRPr lang="en-IN"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c>
                  <a:txBody>
                    <a:bodyPr/>
                    <a:lstStyle/>
                    <a:p>
                      <a:r>
                        <a:rPr lang="en-IN" dirty="0" smtClean="0">
                          <a:effectLst/>
                        </a:rPr>
                        <a:t>n</a:t>
                      </a:r>
                      <a:endParaRPr lang="en-IN"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FFFFF"/>
                    </a:solidFill>
                  </a:tcPr>
                </a:tc>
              </a:tr>
            </a:tbl>
          </a:graphicData>
        </a:graphic>
      </p:graphicFrame>
      <p:sp>
        <p:nvSpPr>
          <p:cNvPr id="7" name="AutoShape 7" descr="n_{11}"/>
          <p:cNvSpPr>
            <a:spLocks noChangeAspect="1" noChangeArrowheads="1"/>
          </p:cNvSpPr>
          <p:nvPr/>
        </p:nvSpPr>
        <p:spPr bwMode="auto">
          <a:xfrm>
            <a:off x="457200" y="2719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n_{{10}}"/>
          <p:cNvSpPr>
            <a:spLocks noChangeAspect="1" noChangeArrowheads="1"/>
          </p:cNvSpPr>
          <p:nvPr/>
        </p:nvSpPr>
        <p:spPr bwMode="auto">
          <a:xfrm>
            <a:off x="457200" y="2719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9" descr="n_{{1\bullet }}"/>
          <p:cNvSpPr>
            <a:spLocks noChangeAspect="1" noChangeArrowheads="1"/>
          </p:cNvSpPr>
          <p:nvPr/>
        </p:nvSpPr>
        <p:spPr bwMode="auto">
          <a:xfrm>
            <a:off x="457200" y="2719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10" descr="n_{{01}}"/>
          <p:cNvSpPr>
            <a:spLocks noChangeAspect="1" noChangeArrowheads="1"/>
          </p:cNvSpPr>
          <p:nvPr/>
        </p:nvSpPr>
        <p:spPr bwMode="auto">
          <a:xfrm>
            <a:off x="457200" y="2719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1" descr="n_{{00}}"/>
          <p:cNvSpPr>
            <a:spLocks noChangeAspect="1" noChangeArrowheads="1"/>
          </p:cNvSpPr>
          <p:nvPr/>
        </p:nvSpPr>
        <p:spPr bwMode="auto">
          <a:xfrm>
            <a:off x="457200" y="2719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2" descr="n_{{0\bullet }}"/>
          <p:cNvSpPr>
            <a:spLocks noChangeAspect="1" noChangeArrowheads="1"/>
          </p:cNvSpPr>
          <p:nvPr/>
        </p:nvSpPr>
        <p:spPr bwMode="auto">
          <a:xfrm>
            <a:off x="457200" y="2719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13" descr="n_{{\bullet 1}}"/>
          <p:cNvSpPr>
            <a:spLocks noChangeAspect="1" noChangeArrowheads="1"/>
          </p:cNvSpPr>
          <p:nvPr/>
        </p:nvSpPr>
        <p:spPr bwMode="auto">
          <a:xfrm>
            <a:off x="457200" y="2719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14" descr="n_{{\bullet 0}}"/>
          <p:cNvSpPr>
            <a:spLocks noChangeAspect="1" noChangeArrowheads="1"/>
          </p:cNvSpPr>
          <p:nvPr/>
        </p:nvSpPr>
        <p:spPr bwMode="auto">
          <a:xfrm>
            <a:off x="457200" y="2719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15" descr="n"/>
          <p:cNvSpPr>
            <a:spLocks noChangeAspect="1" noChangeArrowheads="1"/>
          </p:cNvSpPr>
          <p:nvPr/>
        </p:nvSpPr>
        <p:spPr bwMode="auto">
          <a:xfrm>
            <a:off x="457200" y="27193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Rectangle 15"/>
          <p:cNvSpPr/>
          <p:nvPr/>
        </p:nvSpPr>
        <p:spPr>
          <a:xfrm>
            <a:off x="3733800" y="3581400"/>
            <a:ext cx="4572000" cy="2308324"/>
          </a:xfrm>
          <a:prstGeom prst="rect">
            <a:avLst/>
          </a:prstGeom>
        </p:spPr>
        <p:txBody>
          <a:bodyPr>
            <a:spAutoFit/>
          </a:bodyPr>
          <a:lstStyle/>
          <a:p>
            <a:pPr algn="just"/>
            <a:r>
              <a:rPr lang="en-US" dirty="0"/>
              <a:t>where </a:t>
            </a:r>
            <a:r>
              <a:rPr lang="en-US" i="1" dirty="0"/>
              <a:t>n</a:t>
            </a:r>
            <a:r>
              <a:rPr lang="en-US" baseline="-25000" dirty="0"/>
              <a:t>11</a:t>
            </a:r>
            <a:r>
              <a:rPr lang="en-US" dirty="0"/>
              <a:t>, </a:t>
            </a:r>
            <a:r>
              <a:rPr lang="en-US" i="1" dirty="0"/>
              <a:t>n</a:t>
            </a:r>
            <a:r>
              <a:rPr lang="en-US" baseline="-25000" dirty="0"/>
              <a:t>10</a:t>
            </a:r>
            <a:r>
              <a:rPr lang="en-US" dirty="0"/>
              <a:t>, </a:t>
            </a:r>
            <a:r>
              <a:rPr lang="en-US" i="1" dirty="0"/>
              <a:t>n</a:t>
            </a:r>
            <a:r>
              <a:rPr lang="en-US" baseline="-25000" dirty="0"/>
              <a:t>01</a:t>
            </a:r>
            <a:r>
              <a:rPr lang="en-US" dirty="0"/>
              <a:t>, </a:t>
            </a:r>
            <a:r>
              <a:rPr lang="en-US" i="1" dirty="0"/>
              <a:t>n</a:t>
            </a:r>
            <a:r>
              <a:rPr lang="en-US" baseline="-25000" dirty="0"/>
              <a:t>00</a:t>
            </a:r>
            <a:r>
              <a:rPr lang="en-US" dirty="0"/>
              <a:t>, are non-negative counts of numbers of observations that sum to </a:t>
            </a:r>
            <a:r>
              <a:rPr lang="en-US" i="1" dirty="0"/>
              <a:t>n</a:t>
            </a:r>
            <a:r>
              <a:rPr lang="en-US" dirty="0"/>
              <a:t>, the total number of observations. The phi coefficient that describes the association of </a:t>
            </a:r>
            <a:r>
              <a:rPr lang="en-US" i="1" dirty="0"/>
              <a:t>x</a:t>
            </a:r>
            <a:r>
              <a:rPr lang="en-US" dirty="0"/>
              <a:t> and </a:t>
            </a:r>
            <a:r>
              <a:rPr lang="en-US" i="1" dirty="0"/>
              <a:t>y</a:t>
            </a:r>
            <a:r>
              <a:rPr lang="en-US" dirty="0"/>
              <a:t> </a:t>
            </a:r>
            <a:r>
              <a:rPr lang="en-US" dirty="0" smtClean="0"/>
              <a:t>is</a:t>
            </a:r>
          </a:p>
          <a:p>
            <a:pPr algn="just"/>
            <a:endParaRPr lang="en-US" dirty="0"/>
          </a:p>
          <a:p>
            <a:pPr algn="just"/>
            <a:r>
              <a:rPr lang="en-US" dirty="0" smtClean="0"/>
              <a:t>Phi=     </a:t>
            </a:r>
            <a:r>
              <a:rPr lang="en-US" dirty="0" err="1" smtClean="0"/>
              <a:t>sqrt</a:t>
            </a:r>
            <a:r>
              <a:rPr lang="en-US" dirty="0" smtClean="0"/>
              <a:t>(Chi)</a:t>
            </a:r>
            <a:r>
              <a:rPr lang="en-IN" dirty="0" smtClean="0"/>
              <a:t>/ n   </a:t>
            </a:r>
          </a:p>
          <a:p>
            <a:pPr algn="just"/>
            <a:r>
              <a:rPr lang="en-IN" dirty="0"/>
              <a:t> </a:t>
            </a:r>
            <a:r>
              <a:rPr lang="en-IN" dirty="0" smtClean="0"/>
              <a:t>      = (n11n00- n01n10)/ </a:t>
            </a:r>
            <a:r>
              <a:rPr lang="en-IN" dirty="0" err="1" smtClean="0"/>
              <a:t>sqrt</a:t>
            </a:r>
            <a:r>
              <a:rPr lang="en-IN" dirty="0" smtClean="0"/>
              <a:t>( n1-.n0-.n-1.n-0)</a:t>
            </a:r>
            <a:endParaRPr lang="en-US" dirty="0" smtClean="0"/>
          </a:p>
        </p:txBody>
      </p:sp>
      <p:sp>
        <p:nvSpPr>
          <p:cNvPr id="17" name="AutoShape 17" descr="{\displaystyle \phi ={\frac {n_{11}n_{00}-n_{10}n_{01}}{\sqrt {n_{1\bullet }n_{0\bullet }n_{\bullet 0}n_{\bullet 1}}}}.}"/>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AutoShape 19" descr="{\displaystyle \phi ={\frac {n_{11}n_{00}-n_{10}n_{01}}{\sqrt {n_{1\bullet }n_{0\bullet }n_{\bullet 0}n_{\bullet 1}}}}.}"/>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AutoShape 21" descr="{\displaystyle \phi ={\frac {n_{11}n_{00}-n_{10}n_{01}}{\sqrt {n_{1\bullet }n_{0\bullet }n_{\bullet 0}n_{\bullet 1}}}}.}"/>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AutoShape 23" descr="{\displaystyle \phi ={\frac {n_{11}n_{00}-n_{10}n_{01}}{\sqrt {n_{1\bullet }n_{0\bullet }n_{\bullet 0}n_{\bullet 1}}}}.}"/>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AutoShape 25" descr="{\displaystyle \phi ={\frac {n_{11}n_{00}-n_{10}n_{01}}{\sqrt {n_{1\bullet }n_{0\bullet }n_{\bullet 0}n_{\bullet 1}}}}.}"/>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2" name="AutoShape 27" descr="{\displaystyle \phi ={\frac {n_{11}n_{00}-n_{10}n_{01}}{\sqrt {n_{1\bullet }n_{0\bullet }n_{\bullet 0}n_{\bullet 1}}}}.}"/>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017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tingency coeffic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75245"/>
            <a:ext cx="2299374" cy="11358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1163" y="2438400"/>
            <a:ext cx="8229600" cy="4247317"/>
          </a:xfrm>
          <a:prstGeom prst="rect">
            <a:avLst/>
          </a:prstGeom>
        </p:spPr>
        <p:txBody>
          <a:bodyPr wrap="square">
            <a:spAutoFit/>
          </a:bodyPr>
          <a:lstStyle/>
          <a:p>
            <a:pPr algn="just" fontAlgn="base"/>
            <a:r>
              <a:rPr lang="en-US" sz="1500" dirty="0"/>
              <a:t>Understanding Contingency Coefficient </a:t>
            </a:r>
            <a:r>
              <a:rPr lang="en-US" sz="1500" dirty="0" smtClean="0"/>
              <a:t>Values:</a:t>
            </a:r>
          </a:p>
          <a:p>
            <a:pPr algn="just" fontAlgn="base"/>
            <a:endParaRPr lang="en-US" sz="1500" dirty="0"/>
          </a:p>
          <a:p>
            <a:pPr algn="just" fontAlgn="base"/>
            <a:r>
              <a:rPr lang="en-US" sz="1500" dirty="0"/>
              <a:t>The contingency coefficient helps us decide if variable b is ‘contingent’ on variable a. However, it is a rough measure and doesn’t quantify the dependence exactly; It can be used as a rough guide</a:t>
            </a:r>
            <a:r>
              <a:rPr lang="en-US" sz="1500" dirty="0" smtClean="0"/>
              <a:t>:</a:t>
            </a:r>
          </a:p>
          <a:p>
            <a:pPr algn="just" fontAlgn="base"/>
            <a:endParaRPr lang="en-US" sz="1500" dirty="0"/>
          </a:p>
          <a:p>
            <a:pPr algn="just" fontAlgn="base"/>
            <a:r>
              <a:rPr lang="en-US" sz="1500" dirty="0"/>
              <a:t>If C is </a:t>
            </a:r>
            <a:r>
              <a:rPr lang="en-US" sz="1500" b="1" dirty="0"/>
              <a:t>near zero</a:t>
            </a:r>
            <a:r>
              <a:rPr lang="en-US" sz="1500" dirty="0"/>
              <a:t> (or equal to zero) you can conclude that your variables are independent of each other; there is no association between them.</a:t>
            </a:r>
          </a:p>
          <a:p>
            <a:pPr algn="just" fontAlgn="base"/>
            <a:r>
              <a:rPr lang="en-US" sz="1500" dirty="0"/>
              <a:t>If C is </a:t>
            </a:r>
            <a:r>
              <a:rPr lang="en-US" sz="1500" b="1" dirty="0"/>
              <a:t>away from zero </a:t>
            </a:r>
            <a:r>
              <a:rPr lang="en-US" sz="1500" dirty="0"/>
              <a:t>there is some relationship; C can only take on positive values.</a:t>
            </a:r>
          </a:p>
          <a:p>
            <a:pPr algn="just" fontAlgn="base"/>
            <a:r>
              <a:rPr lang="en-US" sz="1500" dirty="0"/>
              <a:t>The larger the table your chi-squared coefficient is calculated from, the closer to 1 a perfect association will approach. That’s why some statisticians suggest using the contingency coefficient only if you’re working with a </a:t>
            </a:r>
            <a:r>
              <a:rPr lang="en-US" sz="1500" b="1" dirty="0"/>
              <a:t>5 by 5 table or larger</a:t>
            </a:r>
            <a:r>
              <a:rPr lang="en-US" sz="1500" b="1" dirty="0" smtClean="0"/>
              <a:t>.</a:t>
            </a:r>
          </a:p>
          <a:p>
            <a:pPr algn="just" fontAlgn="base"/>
            <a:endParaRPr lang="en-US" sz="1500" b="1" dirty="0"/>
          </a:p>
          <a:p>
            <a:pPr algn="just" fontAlgn="base"/>
            <a:r>
              <a:rPr lang="en-US" sz="1500" dirty="0"/>
              <a:t>A contingency coefficient is particularly informative if you’re working with a large sample, and you don’t need to find out if an association is complete or not—just whether or not the association exists.</a:t>
            </a:r>
          </a:p>
          <a:p>
            <a:pPr algn="just" fontAlgn="base"/>
            <a:endParaRPr lang="en-US" sz="1500" dirty="0"/>
          </a:p>
          <a:p>
            <a:pPr algn="just" fontAlgn="base"/>
            <a:r>
              <a:rPr lang="en-US" sz="1500" dirty="0"/>
              <a:t>Other alternative measures of association include the phi coefficient (which has the same weak point as our C; never reaching one), and </a:t>
            </a:r>
            <a:r>
              <a:rPr lang="en-US" sz="1500" dirty="0" err="1"/>
              <a:t>Cramers</a:t>
            </a:r>
            <a:r>
              <a:rPr lang="en-US" sz="1500" dirty="0"/>
              <a:t> V. </a:t>
            </a:r>
            <a:r>
              <a:rPr lang="en-US" sz="1500" dirty="0" err="1"/>
              <a:t>Cramers</a:t>
            </a:r>
            <a:r>
              <a:rPr lang="en-US" sz="1500" dirty="0"/>
              <a:t> V is often preferred because with perfect association, it becomes exactly 1 no matter how large the table.</a:t>
            </a:r>
          </a:p>
        </p:txBody>
      </p:sp>
      <p:sp>
        <p:nvSpPr>
          <p:cNvPr id="4" name="Rectangle 3"/>
          <p:cNvSpPr/>
          <p:nvPr/>
        </p:nvSpPr>
        <p:spPr>
          <a:xfrm>
            <a:off x="3962400" y="1143000"/>
            <a:ext cx="4572000" cy="1200329"/>
          </a:xfrm>
          <a:prstGeom prst="rect">
            <a:avLst/>
          </a:prstGeom>
        </p:spPr>
        <p:txBody>
          <a:bodyPr>
            <a:spAutoFit/>
          </a:bodyPr>
          <a:lstStyle/>
          <a:p>
            <a:pPr fontAlgn="base"/>
            <a:r>
              <a:rPr lang="en-US" dirty="0"/>
              <a:t>χ</a:t>
            </a:r>
            <a:r>
              <a:rPr lang="en-US" baseline="30000" dirty="0"/>
              <a:t>2</a:t>
            </a:r>
            <a:r>
              <a:rPr lang="en-US" dirty="0"/>
              <a:t> is the chi-square statistic,</a:t>
            </a:r>
          </a:p>
          <a:p>
            <a:pPr fontAlgn="base"/>
            <a:r>
              <a:rPr lang="en-US" dirty="0"/>
              <a:t>N is the total number of cases or observations in our analysis/study,</a:t>
            </a:r>
          </a:p>
          <a:p>
            <a:pPr fontAlgn="base"/>
            <a:r>
              <a:rPr lang="en-US" dirty="0"/>
              <a:t>C is the contingency coefficient.</a:t>
            </a:r>
          </a:p>
        </p:txBody>
      </p:sp>
    </p:spTree>
    <p:extLst>
      <p:ext uri="{BB962C8B-B14F-4D97-AF65-F5344CB8AC3E}">
        <p14:creationId xmlns:p14="http://schemas.microsoft.com/office/powerpoint/2010/main" val="13108069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67868" y="685800"/>
            <a:ext cx="7772400"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Roboto"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Roboto" charset="0"/>
                <a:ea typeface="Times New Roman" pitchFamily="18" charset="0"/>
                <a:cs typeface="Times New Roman" pitchFamily="18" charset="0"/>
              </a:rPr>
              <a:t>Categorical &amp; Continuous:</a:t>
            </a:r>
          </a:p>
          <a:p>
            <a:pPr marL="0" marR="0" lvl="0" indent="0" algn="l" defTabSz="914400" rtl="0" eaLnBrk="1" fontAlgn="base" latinLnBrk="0" hangingPunct="1">
              <a:lnSpc>
                <a:spcPct val="100000"/>
              </a:lnSpc>
              <a:spcBef>
                <a:spcPct val="0"/>
              </a:spcBef>
              <a:spcAft>
                <a:spcPct val="0"/>
              </a:spcAft>
              <a:buClrTx/>
              <a:buSzTx/>
              <a:buFontTx/>
              <a:buNone/>
              <a:tabLst/>
            </a:pPr>
            <a:endParaRPr lang="en-US" altLang="en-US" sz="1100" b="1" dirty="0" smtClean="0">
              <a:solidFill>
                <a:srgbClr val="333333"/>
              </a:solidFill>
              <a:latin typeface="Roboto"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rgbClr val="333333"/>
              </a:solidFill>
              <a:effectLst/>
              <a:latin typeface="Roboto" charset="0"/>
              <a:ea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While exploring relation between categorical and continuous variables, we can draw </a:t>
            </a:r>
            <a:r>
              <a:rPr kumimoji="0" lang="en-US" altLang="en-US" b="1"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box plots </a:t>
            </a:r>
            <a:r>
              <a:rPr kumimoji="0" lang="en-US" altLang="en-US" b="0"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for each level of categorical variables.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If levels are small</a:t>
            </a:r>
            <a:r>
              <a:rPr kumimoji="0" lang="en-US" altLang="en-US" sz="1500" b="0" i="0" u="none" strike="noStrike" cap="none" normalizeH="0" baseline="0" dirty="0" smtClean="0">
                <a:ln>
                  <a:noFill/>
                </a:ln>
                <a:solidFill>
                  <a:srgbClr val="595858"/>
                </a:solidFill>
                <a:effectLst/>
                <a:latin typeface="Calibri"/>
                <a:ea typeface="Times New Roman" pitchFamily="18" charset="0"/>
                <a:cs typeface="Times New Roman" pitchFamily="18" charset="0"/>
              </a:rPr>
              <a:t> </a:t>
            </a:r>
            <a:r>
              <a:rPr kumimoji="0" lang="en-US" altLang="en-US" sz="1500" b="0"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in number, it will not show the statistical significance.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To look at the statistical significance we can perform Z-test, T-test or ANOVA.</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5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00" b="1" i="0" u="none" strike="noStrike" cap="none" normalizeH="0" baseline="0" dirty="0" smtClean="0">
                <a:ln>
                  <a:noFill/>
                </a:ln>
                <a:solidFill>
                  <a:srgbClr val="333333"/>
                </a:solidFill>
                <a:effectLst/>
                <a:latin typeface="Roboto" charset="0"/>
                <a:ea typeface="Times New Roman" pitchFamily="18" charset="0"/>
                <a:cs typeface="Times New Roman" pitchFamily="18" charset="0"/>
              </a:rPr>
              <a:t>Z-Test/ T-Test:-</a:t>
            </a:r>
            <a:r>
              <a:rPr kumimoji="0" lang="en-US" altLang="en-US" sz="1500" b="0" i="0" u="none" strike="noStrike" cap="none" normalizeH="0" baseline="0" dirty="0" smtClean="0">
                <a:ln>
                  <a:noFill/>
                </a:ln>
                <a:solidFill>
                  <a:srgbClr val="595858"/>
                </a:solidFill>
                <a:effectLst/>
                <a:latin typeface="Calibri"/>
                <a:ea typeface="Times New Roman" pitchFamily="18" charset="0"/>
                <a:cs typeface="Times New Roman" pitchFamily="18" charset="0"/>
              </a:rPr>
              <a:t> </a:t>
            </a:r>
            <a:r>
              <a:rPr kumimoji="0" lang="en-US" altLang="en-US" sz="1500" b="0"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Either test assess whether mean of two groups are statistically different from each other or not.</a:t>
            </a:r>
            <a:endParaRPr kumimoji="0" lang="en-US" altLang="en-US" sz="15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3"/>
          <p:cNvSpPr>
            <a:spLocks noChangeArrowheads="1"/>
          </p:cNvSpPr>
          <p:nvPr/>
        </p:nvSpPr>
        <p:spPr bwMode="auto">
          <a:xfrm>
            <a:off x="522732" y="3671626"/>
            <a:ext cx="8229600" cy="11182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0156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If the probability of Z is small then the difference of two averages is more significant.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595858"/>
                </a:solidFill>
                <a:effectLst/>
                <a:latin typeface="Roboto" charset="0"/>
                <a:ea typeface="Times New Roman" pitchFamily="18" charset="0"/>
                <a:cs typeface="Times New Roman" pitchFamily="18" charset="0"/>
              </a:rPr>
              <a:t>The T-test is very similar to Z-test but it is used when number of observation for both categories is less than 30.</a:t>
            </a:r>
            <a:endParaRPr kumimoji="0" lang="en-US" altLang="en-US" sz="15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Rectangle 6"/>
          <p:cNvSpPr/>
          <p:nvPr/>
        </p:nvSpPr>
        <p:spPr>
          <a:xfrm>
            <a:off x="592836" y="4953000"/>
            <a:ext cx="7772400" cy="1231106"/>
          </a:xfrm>
          <a:prstGeom prst="rect">
            <a:avLst/>
          </a:prstGeom>
        </p:spPr>
        <p:txBody>
          <a:bodyPr wrap="square">
            <a:spAutoFit/>
          </a:bodyPr>
          <a:lstStyle/>
          <a:p>
            <a:r>
              <a:rPr lang="en-IN" sz="2000" b="1" dirty="0"/>
              <a:t>Categorical &amp; Categorical:</a:t>
            </a:r>
            <a:r>
              <a:rPr lang="en-IN" b="1" dirty="0"/>
              <a:t> </a:t>
            </a:r>
            <a:r>
              <a:rPr lang="en-IN" b="1" dirty="0" smtClean="0"/>
              <a:t> </a:t>
            </a:r>
          </a:p>
          <a:p>
            <a:endParaRPr lang="en-IN" b="1" dirty="0"/>
          </a:p>
          <a:p>
            <a:r>
              <a:rPr lang="en-IN" dirty="0" smtClean="0"/>
              <a:t>To </a:t>
            </a:r>
            <a:r>
              <a:rPr lang="en-IN" dirty="0"/>
              <a:t>find the relationship between two categorical variables, we </a:t>
            </a:r>
            <a:r>
              <a:rPr lang="en-IN" dirty="0" smtClean="0"/>
              <a:t>can use </a:t>
            </a:r>
            <a:r>
              <a:rPr lang="en-IN" b="1" dirty="0" smtClean="0"/>
              <a:t>B</a:t>
            </a:r>
            <a:r>
              <a:rPr lang="en-IN" b="1" dirty="0"/>
              <a:t>ar/ </a:t>
            </a:r>
            <a:r>
              <a:rPr lang="en-IN" b="1" dirty="0" smtClean="0"/>
              <a:t>Stacked Bar plot</a:t>
            </a:r>
            <a:r>
              <a:rPr lang="en-IN" b="1" dirty="0"/>
              <a:t> </a:t>
            </a:r>
            <a:r>
              <a:rPr lang="en-IN" b="1" dirty="0" smtClean="0"/>
              <a:t>or chi-square test.</a:t>
            </a:r>
          </a:p>
        </p:txBody>
      </p:sp>
    </p:spTree>
    <p:extLst>
      <p:ext uri="{BB962C8B-B14F-4D97-AF65-F5344CB8AC3E}">
        <p14:creationId xmlns:p14="http://schemas.microsoft.com/office/powerpoint/2010/main" val="24726245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861" y="990600"/>
            <a:ext cx="3082895" cy="369332"/>
          </a:xfrm>
          <a:prstGeom prst="rect">
            <a:avLst/>
          </a:prstGeom>
        </p:spPr>
        <p:txBody>
          <a:bodyPr wrap="none">
            <a:spAutoFit/>
          </a:bodyPr>
          <a:lstStyle/>
          <a:p>
            <a:pPr lvl="0" fontAlgn="base">
              <a:spcBef>
                <a:spcPct val="0"/>
              </a:spcBef>
              <a:spcAft>
                <a:spcPct val="0"/>
              </a:spcAft>
            </a:pPr>
            <a:r>
              <a:rPr lang="en-US" altLang="en-US" b="1" dirty="0" smtClean="0">
                <a:solidFill>
                  <a:srgbClr val="333333"/>
                </a:solidFill>
                <a:latin typeface="Roboto" charset="0"/>
                <a:ea typeface="Times New Roman" pitchFamily="18" charset="0"/>
                <a:cs typeface="Times New Roman" pitchFamily="18" charset="0"/>
              </a:rPr>
              <a:t>Continuous &amp; </a:t>
            </a:r>
            <a:r>
              <a:rPr lang="en-US" altLang="en-US" b="1" dirty="0">
                <a:solidFill>
                  <a:srgbClr val="333333"/>
                </a:solidFill>
                <a:latin typeface="Roboto" charset="0"/>
                <a:ea typeface="Times New Roman" pitchFamily="18" charset="0"/>
                <a:cs typeface="Times New Roman" pitchFamily="18" charset="0"/>
              </a:rPr>
              <a:t>Categorical </a:t>
            </a:r>
          </a:p>
        </p:txBody>
      </p:sp>
      <p:sp>
        <p:nvSpPr>
          <p:cNvPr id="3" name="TextBox 2"/>
          <p:cNvSpPr txBox="1"/>
          <p:nvPr/>
        </p:nvSpPr>
        <p:spPr>
          <a:xfrm>
            <a:off x="762000" y="1752600"/>
            <a:ext cx="7772400" cy="3416320"/>
          </a:xfrm>
          <a:prstGeom prst="rect">
            <a:avLst/>
          </a:prstGeom>
          <a:noFill/>
        </p:spPr>
        <p:txBody>
          <a:bodyPr wrap="square" rtlCol="0">
            <a:spAutoFit/>
          </a:bodyPr>
          <a:lstStyle/>
          <a:p>
            <a:pPr marL="285750" indent="-285750">
              <a:buFont typeface="Arial" panose="020B0604020202020204" pitchFamily="34" charset="0"/>
              <a:buChar char="•"/>
            </a:pPr>
            <a:r>
              <a:rPr lang="en-IN" b="1" dirty="0" err="1" smtClean="0"/>
              <a:t>Countplot</a:t>
            </a:r>
            <a:endParaRPr lang="en-IN" b="1" dirty="0" smtClean="0"/>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smtClean="0"/>
              <a:t>Boxplot</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err="1" smtClean="0"/>
              <a:t>Stripplot</a:t>
            </a:r>
            <a:endParaRPr lang="en-IN" b="1" dirty="0" smtClean="0"/>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err="1" smtClean="0"/>
              <a:t>Swarmplot</a:t>
            </a:r>
            <a:endParaRPr lang="en-IN" b="1" dirty="0" smtClean="0"/>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err="1" smtClean="0"/>
              <a:t>Barplot</a:t>
            </a:r>
            <a:endParaRPr lang="en-IN" b="1" dirty="0" smtClean="0"/>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err="1" smtClean="0"/>
              <a:t>Catplot</a:t>
            </a:r>
            <a:r>
              <a:rPr lang="en-IN" b="1" dirty="0" smtClean="0"/>
              <a:t> etc..</a:t>
            </a:r>
          </a:p>
          <a:p>
            <a:endParaRPr lang="en-IN" dirty="0"/>
          </a:p>
        </p:txBody>
      </p:sp>
      <p:grpSp>
        <p:nvGrpSpPr>
          <p:cNvPr id="6" name="Group 5"/>
          <p:cNvGrpSpPr/>
          <p:nvPr/>
        </p:nvGrpSpPr>
        <p:grpSpPr>
          <a:xfrm>
            <a:off x="0" y="191068"/>
            <a:ext cx="1310185" cy="614149"/>
            <a:chOff x="0" y="191068"/>
            <a:chExt cx="1310185" cy="614149"/>
          </a:xfrm>
        </p:grpSpPr>
        <p:sp>
          <p:nvSpPr>
            <p:cNvPr id="7" name="Rectangle 6"/>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TextBox 9"/>
          <p:cNvSpPr txBox="1"/>
          <p:nvPr/>
        </p:nvSpPr>
        <p:spPr>
          <a:xfrm>
            <a:off x="4876800" y="1754235"/>
            <a:ext cx="3804458" cy="2585323"/>
          </a:xfrm>
          <a:prstGeom prst="rect">
            <a:avLst/>
          </a:prstGeom>
          <a:noFill/>
        </p:spPr>
        <p:txBody>
          <a:bodyPr wrap="square" rtlCol="0">
            <a:spAutoFit/>
          </a:bodyPr>
          <a:lstStyle/>
          <a:p>
            <a:pPr marL="285750" indent="-285750">
              <a:buFont typeface="Arial" panose="020B0604020202020204" pitchFamily="34" charset="0"/>
              <a:buChar char="•"/>
            </a:pPr>
            <a:r>
              <a:rPr lang="en-IN" b="1" dirty="0" smtClean="0"/>
              <a:t>Scatterplot (</a:t>
            </a:r>
            <a:r>
              <a:rPr lang="en-IN" b="1" dirty="0"/>
              <a:t>Bi </a:t>
            </a:r>
            <a:r>
              <a:rPr lang="en-IN" b="1" dirty="0" smtClean="0"/>
              <a:t>Variate)</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err="1" smtClean="0"/>
              <a:t>Jointplot</a:t>
            </a:r>
            <a:r>
              <a:rPr lang="en-IN" b="1" dirty="0" smtClean="0"/>
              <a:t>(</a:t>
            </a:r>
            <a:r>
              <a:rPr lang="en-IN" b="1" dirty="0"/>
              <a:t>Bi </a:t>
            </a:r>
            <a:r>
              <a:rPr lang="en-IN" b="1" dirty="0" smtClean="0"/>
              <a:t>Variate)</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err="1" smtClean="0"/>
              <a:t>Pairplot</a:t>
            </a:r>
            <a:r>
              <a:rPr lang="en-IN" b="1" dirty="0" smtClean="0"/>
              <a:t>(Multi Variate)</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err="1" smtClean="0"/>
              <a:t>Heatmap</a:t>
            </a:r>
            <a:r>
              <a:rPr lang="en-IN" b="1" dirty="0" smtClean="0"/>
              <a:t> etc..</a:t>
            </a:r>
          </a:p>
          <a:p>
            <a:endParaRPr lang="en-IN" dirty="0"/>
          </a:p>
          <a:p>
            <a:endParaRPr lang="en-IN" dirty="0"/>
          </a:p>
        </p:txBody>
      </p:sp>
      <p:sp>
        <p:nvSpPr>
          <p:cNvPr id="11" name="Rectangle 10"/>
          <p:cNvSpPr/>
          <p:nvPr/>
        </p:nvSpPr>
        <p:spPr>
          <a:xfrm>
            <a:off x="5029200" y="1011382"/>
            <a:ext cx="2608471" cy="369332"/>
          </a:xfrm>
          <a:prstGeom prst="rect">
            <a:avLst/>
          </a:prstGeom>
        </p:spPr>
        <p:txBody>
          <a:bodyPr wrap="none">
            <a:spAutoFit/>
          </a:bodyPr>
          <a:lstStyle/>
          <a:p>
            <a:pPr lvl="0" fontAlgn="base">
              <a:spcBef>
                <a:spcPct val="0"/>
              </a:spcBef>
              <a:spcAft>
                <a:spcPct val="0"/>
              </a:spcAft>
            </a:pPr>
            <a:r>
              <a:rPr lang="en-US" altLang="en-US" b="1" dirty="0" smtClean="0">
                <a:solidFill>
                  <a:srgbClr val="333333"/>
                </a:solidFill>
                <a:latin typeface="Roboto" charset="0"/>
                <a:ea typeface="Times New Roman" pitchFamily="18" charset="0"/>
                <a:cs typeface="Times New Roman" pitchFamily="18" charset="0"/>
              </a:rPr>
              <a:t>Continuous Variables</a:t>
            </a:r>
            <a:endParaRPr lang="en-US" altLang="en-US" b="1" dirty="0">
              <a:solidFill>
                <a:srgbClr val="333333"/>
              </a:solidFill>
              <a:latin typeface="Roboto" charset="0"/>
              <a:ea typeface="Times New Roman" pitchFamily="18" charset="0"/>
              <a:cs typeface="Times New Roman" pitchFamily="18" charset="0"/>
            </a:endParaRPr>
          </a:p>
        </p:txBody>
      </p:sp>
    </p:spTree>
    <p:extLst>
      <p:ext uri="{BB962C8B-B14F-4D97-AF65-F5344CB8AC3E}">
        <p14:creationId xmlns:p14="http://schemas.microsoft.com/office/powerpoint/2010/main" val="8634883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835697"/>
            <a:ext cx="7086600" cy="923330"/>
          </a:xfrm>
          <a:prstGeom prst="rect">
            <a:avLst/>
          </a:prstGeom>
        </p:spPr>
        <p:txBody>
          <a:bodyPr wrap="square">
            <a:spAutoFit/>
          </a:bodyPr>
          <a:lstStyle/>
          <a:p>
            <a:r>
              <a:rPr lang="en-US" b="1" dirty="0"/>
              <a:t>Box Plots </a:t>
            </a:r>
            <a:r>
              <a:rPr lang="en-US" dirty="0"/>
              <a:t>- Displays the spread of the data. Used to visualize the variance in the data, as well as to find information on what proportion of the data is above and below the median value.</a:t>
            </a:r>
          </a:p>
        </p:txBody>
      </p:sp>
      <p:pic>
        <p:nvPicPr>
          <p:cNvPr id="14338" name="Picture 2" descr="Diagram of boxplot components including mean, median, 1st and 3r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4277733" cy="28956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2" descr="seaborn.boxplot — seaborn 0.10.1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133" y="2183476"/>
            <a:ext cx="4062152" cy="304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30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91068"/>
            <a:ext cx="1310185" cy="614149"/>
            <a:chOff x="0" y="191068"/>
            <a:chExt cx="1310185" cy="614149"/>
          </a:xfrm>
        </p:grpSpPr>
        <p:sp>
          <p:nvSpPr>
            <p:cNvPr id="3" name="Rectangle 2"/>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052" name="Picture 4" descr="seaborn.swarmplot — seaborn 0.10.1 docu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276600"/>
            <a:ext cx="4393731" cy="329529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data:image/png;base64,iVBORw0KGgoAAAANSUhEUgAAAs4AAAHwCAYAAAC2dOlsAAAABHNCSVQICAgIfAhkiAAAAAlwSFlzAAALEgAACxIB0t1+/AAAADh0RVh0U29mdHdhcmUAbWF0cGxvdGxpYiB2ZXJzaW9uMy4yLjAsIGh0dHA6Ly9tYXRwbG90bGliLm9yZy8GearUAAAgAElEQVR4nOzde3hjd3kv+u+7lu4X22N7PJlkkswkDQlJaAIMLRwuDaWwm0N7Svs07FP2aZNz9mkeCoVyWno2G/YpCbvdh9L0AuF09wnQJlCyW0gICSEEkpBJUuY+mfuM5+LxdS627pJlSdbld/6Qlsb22NaSLWktSd/P88xjS5aX3slM5O+8+v3enyilQEREREREq9OsLoCIiIiIqB0wOBMRERERmcDgTERERERkAoMzEREREZEJDM5ERERERCYwOBMRERERmcDgTETUQiLyDyLy/1Q+v0tEphZ8bUxEfqUFNSx63jq/d1ZEbmh0TURE7cBhdQFERJ1ERMYAbAJQBJAHsBPAR5VSkwCglPqoddWtTkSuA3BiwV1+AHMAjIH/dyulAi0vjIjIJthxJiJqvF+vBMzNAKYBPGxxPaYopSaUUgHjV+XuOxbc95qlBRIRWYzBmYioSZRSWQBPALjVuE9EHhWRP6/3WiLyQRE5KCJJEZkUkQcWfG2riCgRuVdEJkQkLCKfW/B1b+V5YyJyAsDb1vp7qjzPzy34vfyDiLwgIikReUVErq98TUTkb0VkRkQSInJERG5f6/MSEdkBl2oQETWJiPgA/HsAuxtwuTSA3wNwHMDtAF4QkUNKqe8veMy7ANwM4A0A9orI95RSJwF8HsCNlV9+AD9qQD2G/wDggwD2APgSgG9X6vgAgPdUakkAuAVAvIHPS0TUcuw4ExE13vdFJA4gCeD9AP5qvRdUSu1QSh1VSpWUUkcA/A8Av7TkYQ8qpTJKqcMADgO4o3L/hwH8hVIqWllr/ZX11rPAD5VSryqlcgA+B+AdInItyuu7gygHZlFKnVRKXWzg8xIRtRyDMxFR431IKdUHwA3gDwG8IiJXreeCIvKLIvKyiIREJAHgowAGlzzs0oLP5wAY65SvBjC54Gvj66lliep1lVKzAKIArlZK/RTAVwH8fwCmReQREelp4PMSEbUcgzMRUZMopYpKqe+hPGHjXeu83OMAngFwrVKqF8A/ABCT33sRwLULbl+3zloWql5XRAIA+gFcAACl1FeUUm8FcBvKSzb+tIHPS0TUcgzORERNUtkg9xsANgA4uc7LBQFElVJZEfkFAB+p43u/A+A/i8gGEdkC4BPrrGWh/1lE3iUiLgD/FcAepdSkiLyt0iV3orw+O4vyPyCIiNoWgzMRUeP9QERmUV7j/BcA7lVKHV/nNT8G4AsikgLwZyiHYbMeRHl5xiiAnwD41jprWehxlDcfRgG8FeXNggDQA+BrAGKV544AeKiBz0tE1HKilKr9KCIioiVE5FEAU0qp/2J1LURErcCOMxERERGRCQzOREREREQmcKkGEREREZEJ7DgTEREREZnA4ExEREREZILD6gLMGhwcVFu3brW6DCIiIiLqYAcOHAgrpTYu97W2Cc5bt27F/v37rS6DiIiIiDqYiIyv9DUu1SAiIiIiMoHBmYiIiIjIBAZnIiIiIiIT2maNMxERERGtXT6fx9TUFLLZrNWl2ILH48GWLVvgdDpNfw+DMxEREVEXmJqaQjAYxNatWyEiVpdjKaUUIpEIpqamsG3bNtPfx6UaRERERF0gm81iYGCg60MzAIgIBgYG6u6+MzgTERERdQmG5svW8t+CwZmIiIiI1i0ej+Pv//7vAQAXLlzAb//2b1tcUeMxOBMRERHRui0MzldffTWeeOIJiytqPG4OJCIiIqJ1+8xnPoORkRHceeeduOmmm3Dy5EkcO3YMjz76KL7//e+jWCzi2LFj+JM/+RPMz8/jW9/6FtxuN5577jn09/djZGQEH//4xxEKheDz+fC1r30Nt9xyi9W/rUXYcSYiIiKidfviF7+IG2+8EYcOHcJf/dVfLfrasWPH8Pjjj2Pv3r343Oc+B5/Ph4MHD+Id73gHvvnNbwIA7r//fjz88MM4cOAAHnroIXzsYx+z4rexqqZ3nEWkD8DXAdwOQAH4PwCcAvCvALYCGAPwYaVUrNm1EBEREVHrvfe970UwGEQwGERvby9+/dd/HQDwpje9CUeOHMHs7Cx27tyJe+65p/o9uVzOqnJX1IqlGl8G8LxS6rdFxAXAB+CzAF5SSn1RRD4D4DMA/lMLaiEiIiKiFnO73dXPNU2r3tY0DYVCAaVSCX19fTh06JBVJZrS1KUaItID4D0AvgEASql5pVQcwG8AeKzysMcAfKiZdRARERFRcwWDQaRSqTV9b09PD7Zt24bvfve7AMoHlBw+fLiR5TVEs9c43wAgBOCfROSgiHxdRPwANimlLgJA5eNQk+sgIiIioiYaGBjAO9/5Ttx+++340z/907q//9vf/ja+8Y1v4I477sBtt92Gp59+uglVro8opZp3cZHtAHYDeKdSao+IfBlAEsAnlFJ9Cx4XU0ptWOb77wdwPwBcd911bx0fH29arURERESd7OTJk3jjG99odRm2stx/ExE5oJTavtzjm91xngIwpZTaU7n9BIC3AJgWkc2V4jYDmFnum5VSjyiltiultm/cuLHJpRIRERERraypwVkpdQnApIjcXLnrfQBOAHgGwL2V++4FYL9ePBERUQOlUik8/vjjOH/+vNWlENEatWKqxicAfLsyUeMcgP8d5cD+HRH5jwAmANyzyvcTERG1vcOHD+Opp55CKBTCH/3RH1ldDhGtQdODs1LqEIDl1om8r9nPTUREZBf5fB6APWfTEpE5PDmQiIioBUqlktUlENE6MTgTERG1QKFQsLoEIlonBmciIqIWKBaLAMoHOxB1K13Xceedd+K2227DHXfcgb/5m7+pvhuzf/9+fPKTn7S4wtW1YnMgERFR1zOCM5Fd/NmD/w3haKJh1xvs78UXPv/ZVR/j9Xqrx2rPzMzgIx/5CBKJBB588EFs374d27cvOz65YQqFAhyOtcdfBmciIqIW4FINsptwNIF4792Nu2D0R3U9fGhoCI888gje9ra34YEHHsArr7yChx56CM8++yweeOABTExM4Ny5c5iYmMCnPvUpfPKTn8TY2BjuvvtuvOtd78LOnTtxzTXX4Omnn4bX68XIyAg+/vGPIxQKwefz4Wtf+xpuueUW3Hfffejv78fBgwfxlre8BX/913+95t8il2oQERG1AIMz0ZVuuOEGlEolzMxceRbe8PAwfvzjH2Pv3r148MEHq5Npzpw5g49//OM4fvw4+vr68OSTTwIA7r//fjz88MM4cOAAHnroIXzsYx+rXuv06dN48cUX1xWaAXaciYiIWsIIzlyyQbTYSuv+P/jBD8LtdsPtdmNoaAjT09MAgG3btuHOO+8EALz1rW/F2NgYZmdnsXPnTtxzz+WjQRaOfrznnnug6/q6a2VwJiIiagGjW8bOM9Fl586dg67rGBoawsmTJxd9ze12Vz/Xdb36/87S+zOZDEqlEvr6+qrrp5fy+/0NqZdLNYiIiFrA+KGfzzM4EwFAKBTCRz/6UfzhH/4hRGRd1+rp6cG2bdvw3e9+F0C5i3348OFGlLkIgzMREVELXA7O8xZXQmSdTCZTHUf3K7/yK/jABz6Az3/+8w259re//W184xvfwB133IHbbrsNTz/9dEOuuxCXahAREbWAEZzn2XEmmxjs7617EkbN69Ww2hr/u+66C3fddRcA4IEHHlj0tWPHji37+ac//enq59u2bcPzzz9/xXUfffTRmnWZxeBMRETUAvPz5U6zsdaZyGq1Zi7TlbhUg4iIqAWMwJyf51INonbF4ExERNQC1eDMjjNR22JwJiIiagFjqcY8O85EbYvBmYiIqAWy2SwATtUgamcMzkRERC2Qy5UDc7FY5OmBRG2KwZmIiKgFFh7/y+Ua1K0CgUDTrv3AAw/goYceatr1AY6jIyIiaoncgrA8Pz8Pr9drYTVEwBe/8GdIRiMNu15P/wA+82dfaNj17IjBmYiIqAXm53OA5gJK88hms+jtrX1YBFEzJaMR3Lcl3bDrPTq1tu+766678NBDD2H79u0Ih8PYvn07xsbG8Oijj+KZZ57B3NwcRkZG8Ju/+Zv40pe+BAB4/vnn8dnPfhbFYhGDg4N46aWXAAAnTpzAXXfdhYmJCXzqU5/CJz/5yUb99gAwOBMREbXEfG4e0ANAaZ5LNYhMOnToEA4ePAi3242bb74Zn/jEJ+DxePD7v//7ePXVV7Ft2zZEo9Hq44eHh/Hyyy8jlUrh5ptvxh/8wR/A6XQ2rB4GZyIioiYrFAoolYoQtxcqn6hO2CCi1b3vfe+rvjtz6623Ynx8HLFYDO95z3uwbds2AEB/f3/18R/84AfhdrvhdrsxNDSE6elpbNmypWH1cHMgERFRk1U3Burldc0MzkSXORwOlEolAFf+v+F2u6uf67qOQqEApRREZNlrLff4RmJwJiIiajIjDIjDB2DxhA2ibrd161YcOHAAAPDEE0/UfPw73vEOvPLKKxgdHQWARUs1mo1LNYiIiJqs2kWrBGd2nKlbzc3NLVo68cd//Mf49Kc/jQ9/+MP41re+hV/+5V+ueY2NGzfikUcewW/91m+hVCphaGgIL7zwQjPLrmJwprqlUins3LkT/f39eNvb3mZ1OUREtrc0OLPjTHbQ0z+w5kkYK12vFmNJxlJHjhypfv7nf/7nAID77rsP9913X/X+Z599tvr53XffjbvvvnvRNR544IFFt48dO1aznnoxOFPdXnzxRTz++OMAgH/8x39EMBi0uCIiInvLZDIALi/VMG4TWanTZy43A9c4U92SyWT189nZWQsrISJqD9Wg7PAvvk1EbYXBmeo2Nze37OdERLS8asdZd0M0J4MzUZticKa6MTgTEdWnGpQ1J0RncCbrKKWsLsE21vLfgsGZ6pZKpcrHxoJLNYiIzKhuDtRcgOZicCZLeDweRCIRhmeUQ3MkEoHH46nr+7g5kOqWTKYgrj6o7Ew5RBMR0arS6TQgAogD0Fx8t44ssWXLFkxNTSEUClldii14PJ66TxVkcKa6pVIpwLURYHAmIjIlk8lA090QEShxMjiTJZxOZ/WYalobLtWguiilkEqlIM4ARHchkUhYXRIRke1lMhmIXl7iBs2FdJrBmagdMThTXdLpNIrFAqB7oTl8DM5ERCbMzc1BSSU4667y0g0iajsMzlQXIyiLw4uS7mVwJiIyIZ1OQ1U2VYvm5uZAojbF4Ex1icfj5U8cPkD3IRKNWVsQEVEbmJ1NV6cRQXchl8uuePQwEdkXgzPVJRqNAgDE4Yc4fIjHGJyJiGpJp9OA7i7f0NxQSrHrTNSGGJypLjEjKDsCgCOAbDbDF38iohrm5uYgxlKNyiZBrnMmaj8MzlSXaDQK0Z3l06+c/up9RES0vFKphGw2s6jjDDA4E7UjBmeqSzgcLo+iEyl3ncHgTES0mkwmUz6prRKYjQDNWc5E7YfBmeoSCoWh9HJgFmf5YzgctrIkIiJbMzrLUgnMxkd2nInaD4Mz1SUcDlc7zcZHBmciopVVA/KSpRqzs7MWVUREa8XgTKbl83kkkwmIMwgAEE2H5vQzOBMRraIakKtLNTwA2HEmakcMzmSaEZCN4AwAyhFAKBSyqiQiItszgrNUO85OQIQdZ6I2xOBMplU7ywuCMxxBTM8wOBMRreTyUo1yp1lEoDk8DM5EbYjBmUwzOssLO87iDCISDvMELCKiFVQDstFxBiC6B6lUyqKKyE7++9//PX7vd38XX/7y31ldCpnA4EymzczMABCgMr8ZAOAMolgsIJFIWFYXEZGdpVIpiKYD4qjeVxIX1zgTAOD48ePIZLM4eeKE1aWQCQzOZFo4HIbmCkBEr95ndJ+5zpmIaHmzs7MQh7c8/96geZBKcakGoXw4DoBMJmtxJWQGgzOZNjMTgjJG0VUwOBMRrS6VSl2eqGHQ3Ugmk9YURLaSyZYDczaXKx+UQ7bG4EymhUKhyzOcDZXgzJF0RETLS6VmoZYEZ9G5OZCAYrGI+fk8nFr5aPb5+XmrS6IaGJzJlFKphFgsumhjIACI7oKmuxmciYhWkEwmqxM1qnQPcrks8vm8NUWRLRjHrve5ZNFtsq+mB2cRGRORoyJySET2V+7rF5EXRORM5eOGZtdB65NIJFAsFq/sOAOAM8DgTES0gtTs7LLBGeDpgd3OCMq9bm3RbbKvVnWc36uUulMptb1y+zMAXlJK3QTgpcptsrFIJAIAEOeVwVnpfkQi0VaXRERke0oppGdnIUuCszjKtzmSrrsZQXmDu9xx5j+k7M+qpRq/AeCxyuePAfiQRXWQSbFYDAAgDv+VX3T4EYkyOBMRLTU3N4dSqbhix5nBubsZQbm/Epw5otD+WhGcFYCfiMgBEbm/ct8mpdRFAKh8HGpBHbQOUSMYO68MzuL0I5WsLOUgIqIqIxiL7l10v3Gbwbm7VYOzR1t0m+zLUfsh6/ZOpdQFERkC8IKIDJv9xkrQvh8ArrvuumbVRyYYHWcsefEHADj8UEohmUxiwwYuVyciMlSDsWNpx7n8WsqRdN3NCMoDXKrRNprecVZKXah8nAHwFIBfADAtIpsBoPJxZoXvfUQptV0ptX3jxo3NLpVWkUwmoTm8ELnyr4yxdo8/AIiIFqu+Li5tOnCpBuHyn/+AR4OAfx/aQVODs4j4RSRofA7gAwCOAXgGwL2Vh90L4Olm1kHrl0wmAccy3WaAnRMiohUYr4tXbA7UdGi6C4lEwoqyyCaSySTcugaXLvA6NQbnNtDspRqbADxVOWbUAeBxpdTzIrIPwHdE5D8CmABwT5ProHVKJpNXDPA3iIPBmYhoOdXXxWUaD+Lw8nWzyyWTSfic5WUafofw70MbaGpwVkqdA3DHMvdHALyvmc9NjTWbnrvyyFiD5gLA+ZNEREslEgmI5gDEecXXSpqHQanLJZNJ+CtJzO9QSPIdCNvjyYFkytzcXDUgX0FncCYiWs7l/SFy5Rd1L+JxBqVulojHFwRnQTwet7YgqonBmUzJZjIQfYXgLE4AwuBMRLREIpGAWm4aEQDoXq5x7nKJRBx+Y6mGU/j3oQ0wOJMp8/PzgCy/skdEIJqj/BgiIqqKxxNQ2vLBWRw+zM6mUCqVWlwV2UGpVEIymUKwEpyDTsFsOo1CoWBxZbQaBmcypVgsAKKv+HXRdP7PTsjn8wwBRAvE4/GVJxI5vCiVSpzd26VmZ2dRLJUQqATngKv8kV1ne2NwppqKxWI5DK0SnCE68vl864oi29m3bx8+8pGP4L9+4QtWl0JkC0oppFJJiMO37NdFL9/PoNSdjPXMCzvOC+8ne2JwppqqHcTlNrfA+JLGI7e73IULFwAA586ds7gSIntIp9Pl18WV1jhXOtEMSt3JOJHXCMwBBue2wOBMDaKW3zVOXSObzVY+U5bWQWQXRgBasePsYMe5m1WDc2WJRk8lOEejUctqotoYnKkmM4FYmXwcda5cLgcAmJ/nkh0iYEEgXiE4g8G5qy3XcZYF95M9MThTTdVArFbpJCp2nLud0XEuFIvcKEqE2h1naG5ANAalLhWLxeBxlI/bBgBdE/hdOv8+2ByDM9Wk6zo0TQfUKmuYVREu1wpznqkrXF6qsfhzom5VXau60lINEWhOP9e0dqloNIoe1+KGU9DJpRp2x+BMpjicDkCt3EVUpQKcziuPlKXusTAsZzIZCyshsodYLAbR9HJneQVK97HD2KWi0QiCjsXv5PY4gWgkbFFFZAaDM5nidLqA0vLBWSkFVSqw49zlFp4cyeBMVA7OmsO/+jI23YdIlMG5G0UjEfS4FsewoFPYcbY5BmcyxePxQJVW2PSlyvd7vSuMXKKuMJdOo7JUj8evE6EcnEsrjaKrEIcPcXacu06pVEI8nrhiqUaPS5BMzXKfiI0xOJMpfp8PKK1wpHaxfD+Dc3ebm0ujt/JDgMGZCIhGY4C+wsZAg8OPdHqWB0h1mVQqhWKpVJ2oYTCCNNe92xeDM5niWy04V+73+Wr8gKCOlk7PYYNbKp+nLa6GyHrRWAziDKz6GHH6ATAodRtjOcaVmwM5y9nuGJzJFL/fB1khOKsig3O3U0phLpPBBnf5JYXBmbpdLpdDZi698gxng6McnBmUustKwdm4zQ2j9sXgTKYEg0GgtMKIsWL28mOoK2UyGZRKJfSz40wEYOEMZ/+qjxMG56609PATg7FZkH8f7IvBmUwJBAJQhdzyX6wE50Bg9bckqXOlUikAQMAlcOta9TZRt6oGnxrB2fg6O4zdxfjzDiwJzj4HoAn/PtgZgzOZEgwGoUp5qGVG0il2nLve7OwsAMDnEPicwuBMXc8IzsYa5hXpHojo7DB2mVgsBr9Th0NbHJw1EQRdOte82xiDM5lSDcXFZZZrFDPQNJ1rnLuYEZR9DoFXB4Mzdb1IJFL+xFFjc6AIxOVncO4y8XgcgRXODAs42HG2MwZnMqWnp6f8SfHKgy1UMYtAILD6kH/qaMlkEgDgdwj8DiCZSFhcEZG1otEoRHcCWu2DoZTuRyTC4NxN4vEYAktODTQEnECM/5CyLQZnMsUIzqqwzIlwxSyCRrCmrlQNzs5KcE4yOFN3i0ajEIfJhoLDj7DRoaauEI/Fr1jfbAg4ha+hNsbgTKZc7jgvv1Sjl8G5qyUSCWgCePRyeE5UgjRRtwqFw1D64vXNxUuvoXjptSseK44AotEIlFq+A0mdJ5lM1gjOKZRKpRZXRWYwOJMpxsQMtUxw1ko59PRwY2A3SyQSCLh0iAgCTsH8fB7Z7ArjC4m6QDgcAZYcfqJyYahc+MoHOwMo5PPVTbbU2XK5HHLz8/CvEpyLpRLHetoUgzOZUl3DvMIaZ07U6G6JRAJ+R/lz44dBguucqUsVi0UkE/GaM5wNUtlAGA4vE6qp4yzcE7IcX+V+/kPKnhicyRRd1+Hx+oDi4lnOSimUChnOcO5y5Y0u5c+Ntx85Tom6VTweL7/NXuO47SonD0HpJgunEC3HV3ktTXLJmy0xOJNpfr8faklwRikPKMXg3OXisVj1BKwgO87U5YxRdFJjFJ1BHOV37Nhx7g7V4LzCUg0jUHOspz0xOJNpAb//io4zSuXbfr+5tySp8yilkEimqp1mdpyp21WDs9mOs8MLiHZ59jN1NGPtsldfPjh7K8GZa5zticGZTAsE/NWgXFVkcO52s7OzKBaLCLrKL/Z+p0DAAf7UvaqdY5PBWUSD7vSz49wljEDscSz/dY/O4GxnDM5kmtfrhajFR26rUh4A4PF4rCiJbMAIyMYSDV0EfpfO4ExdKxKJVA4/cZv+npIjwI5zl6gG5xU6zh598ePIXhicyTS32w1R+cV3lspBmsG5ey0NzuXPuVSDulc4HIY4g/WdpuoIYGYm1LyiyDYymQwEgGuFBKZrAqcuyGSWOXCMLMfgTKZ5PJ5qh7mqctvtNt9Zoc5iBGRjqQYABBxAlN0z6lKhUBhKr2/DtDiDiMWiPPSiC2SzWbgd2qr/sHLpGmfh2xSDM5nmdDoBVVx8Z+W20+m0oCKyA2OE1sKOc49LEItxtBZ1p1A4bH4UncERQLFY5DSaLpDNZuFaYZmGwa2DwdmmGJzJNF3XodTSbkip+jXqTrFYDB6HtugHQdApSCRTKBaLq3wnUefJ5/NIJROmR9EZjAkc3CDY+XK5HJw10pdTA+bn51tTENWFwZlM03UdWPo2YqXj7HCssD2YOl5swQxnQ9ApUEpxgD91ncuj6Oo7TdV4PINz58vn8zWDs0MYnO2KwZlM0zQNCmrxnZWbdW2CoY5SDs6L/14Y6525QZC6Tb2j6KrYce4a8/PzWOHQwCqHKAZnm2JwJtNKpdKVAblyWym1zHdQN4hGIst2nAEeIUzdJxQqT8aot+MMzQ3RXQzOXaBQKECX1X9mOgQo5POrPoasweBMppV3ey/9KyMLvkbdRimFeCJ+RXDuqXScOcuZuk01+Na7xlkE4gwwOHeBYrFYM3xpIiiWuEfEjhicybRisVjtMFdVbnMTWHeam5tDPl9AcMlAUuPYbQZn6jahUAia0w/R6t8wrXTOcu4GpWIRWo2lGpoApSIbUnbE4Eym5XI5iLZk7Jw4q1+j7rPc4ScA4NAEfqfG4ExdJxwOQ9XZbTaIM1geZUcdrVgsQquxL0gAFIuFVR9D1mBwJtPm5+ch2pLpGZXb3MTQnarB2XXlD4GgS7g5kLrO9EwIcNS5vtngDCI9m+L83g5nZk+QCMCtQ/bE4EymZbNZKFkanJ3Vr1H3qZ4a6LwyOAccQIybA6mLlEolRCPh6kzmenGWc/fgHKr2xeBMpqXTaSjNteg+0cu3Z2dnrSiJLLbSUg3jPp4eSN0kmUyiUCgA9U7UMHCWc9cw10xmy9mOGJzJtEQyBWiexXfq5dsMzt0pHo/DqQvcy+yDCjoF8USSowqpa6x5FF2F8X3GdagziSY1I7FS5bMTyH74p0KmzaZS1aBcxeDc1WKxGIIubdkDcIIuQbFY5N8N6hpGp3itwRkOPyDC4NzhNNFqNhQUABFGNDvinwqZUiqVkEqlIA7vovtFdGi6m5vAulQ8HkdghdPWOZKOuk018K614ywaNFeQSzU6nKbrpjrOUmtmHVmCwZlMSaVSKJWK5Y7IUk4/w1GXikejCK4QnI11z4lEooUVEVlnZmYGmu6G6O41X6M8y3mmgVWR3ei6jlKN5FxSCg59hRdXshSDM5liBGNZJjgrzYdolMG5G8UT8WpneSnjfr4bQd0iFAqtfWOgwdlTHmlHHascnFfvJhcVoDvqP0SHmo/BmUyJRCLlT1boOPOtxe6Tz+cxm55bMTgHGZypy0zPhKDWOsO5QpxBxOMx5PP5BlVFdqPrOmqdtVsCoLPjbEsMzmRKdbe468ofCsYLfaHAU466ibEEY7nDTwDArZdPEGRwpm6glEI4FFr7xsAKcQYBpS43K6jjOByOmks1ikrgcDA42xGDM5kyMzNTPjVQ913xNXH2QPGFvusYgXiljrOIIOjSGB/ZFYkAACAASURBVJypK8zOziKXywKunvVdyFn+fk7W6Fy6rqNYMziXH0f205LgLCK6iBwUkWcrt/tF5AUROVP5uKEVddDazczMQJzBZceOGWv6pqenW1wVWcnoOK8UnIHy6YEMztQNjA19Dek4L7gedR6Hw1EzOJcU2HG2qVZ1nP8IwMkFtz8D4CWl1E0AXqrcJhu7cOEilHP5Toq4egEAly5damVJZLHVjts2BJxAnBNXqAus9/CTKmcAEGFw7mBmgnMRDM521fTgLCJbAHwQwNcX3P0bAB6rfP4YgA81uw5au1KphEvTlyCuvuUf4AhANAcuXrzY2sLIUrWWahhfi8cZnKnzVYPuCg0Gs4xZzgzOnctUcC4xONtVKzrOfwfg/0Z5k6hhk1LqIgBUPg61oA5ao1gshvz8PLBCcBYRiKuXwbnLxGIxeB0aHKsM6Q84BanZNIrFWnvIidrbzMwMNMf6ZjgblB7E9DSDc6fSdR2FGrsDucbZvpoanEXk1wDMKKUOrPH77xeR/SKynxslrHP+/HkAl5dkLEc5+zA5db5VJZENxONxBFaYqGEIOgVKKSSTyRZVRWSN6enpdXebq5w9uMQ9Ix3L3FQNBme7anbH+Z0A/hcRGQPwLwB+WUT+GcC0iGwGgMrHZf9prZR6RCm1XSm1fePGjU0ulVZyOTj3r/gYcW9AaGaas0e7SDwWQ9Cx+qt/kMduU5e4eGkaytGY4CyuHqSSCeRyuYZcj+ylfADK6q+dpZLiUg2bampwVkr9Z6XUFqXUVgD/K4CfKqX+NwDPALi38rB7ATzdzDpofaampqA53IDjylF0BnFtgFKKyzW6SCwWXXV9M3B5/TODM3WyYrFYmeHcoOBcuQ7XOXcmXddRrLlUQ7HjbFNWzXH+IoD3i8gZAO+v3CabmpycApwblh9FVyHu/spjJ1tVFllIKYV4PLHqRA3g8uEoHElHnSwajaJYLKy6nK0unFTU0TRNq7lUo6TKjyP7adn7AEqpHQB2VD6PAHhfq56b1k4phYmJCcB93eoPdPUBIgzOXWJubg7z+Tx6XK5VH8elGtQNqgF3vYefVIiTwbmTGZ1kpdSKDSnF4Gxb/FOhVcXjcaTTs4B7YNXHieaA5u4rh2zqeEYQrtVxdmgCn1NjcKaOZhz+ZATeddPd0HQ3D5XqUEZYLq3yGAXF4GxT/FOhVRlB2FiKsRrl7MfY+HizSyIbqAbnGlM1gHK4ZnCmTnbp0iWI6OXDSxpARABXLy5eZMe5ExnBebX9gUph1eWRZB0GZ1rV5eC8esfZeEwoFEImk2l2WWSxaDQKAOip0XEuPwaIRiLNLonIMhcuXIC4eyHSuB+pytmL8xc44rOT1Xr1VDUmb5A1GJxpVePj49CcfojDW/Ox4hkAlMLU1FQLKiMr1dVxdgmiUQZn6lwXLlyEcjRomUaFuPoQiUQ44rMDVQPxKi+fbDbbF4MzrWpsbBzKVbvbDADiHqx8z1gTKyI7iEaj8Dg0uHUzHWdBPJHk6YHUkYrFIqanLzVuokaFuHoBpbhBsAMZwZkd5/bE4EwrKhQKmJqaMrW+GQDgDEJ0F8a5zrnjRSIR9JroNgNAr0sq4+s4ko46TzgcRqFQgLg2NPbCletduHChsdclyxWLRQgAbZW2sibCZoNNMTjTii5cuFCeTeoZNPV4EQHc/RgbY3DudJFwGEGnucf2VAJ2hOucqQMZJ6vC3djgLO6+xdenjlEsFlcNzQCgMzjbFoMzrcjoHBtLMMwQ1yDGx8f5FlOHi4TDdXWcAQZn6kxGsG10x1k0FzRXgHtGOlCxWEStSXOaBgZnm2JwphWNjY2VRyxVOh9miGcQ2WyGR8V2sHw+j0QqZT44u8svMwzO1ImmpqagOb0Qh6fh11bODQzOHWh+fh5OrfYMfG4MtScGZ1rR2Ng4xNNfDs9mecobCbnOuXPFYjEopapLMGrx6oBTF4TD4SZXRtR6ExOTUM4Gr2+uENcGTJ0/j1JptaMyqN2YCc5Orfw4sh8GZ1rR6Oio6YkaBmPeMydrdC4jAG9wm3v5EBH0uTR2nKnjKKUwOTlhas79WohnAPn5eb6D12Hm5+fhqPHy6RQgl8u1piCqC4MzLSsWiyGVSpreGGgQzQnN3cfg3MGMAGx2qQYA9DoVwqFQs0oiskQoFCqHG7OTh+pVua5xEBV1hmw2C1eN9OXSyo8j+2FwpmUZwbeejYEG5RrE6OhYYwsi2zA6znUFZ7eGUIhdM+osk5OTAMydrLoWwuDckTKZDNza6hvoXZpCJjPXooqoHgzOtKzqRA1P/T8QxDOIcDiEdDrd6LLIBkKhEHxODS4Th58Yel2CRDLFzS7UUS43GJoUnDUXNHcv38HrMJm5uZqvnx5dkEkzONsRgzMta2xsDJqrB6LXv1PcWN7BDYKdKRwOo6+ObjMAbHBzJB11ntHRUWjuXojuatpzKNcgzo2ONu361Hrp9Cy8NfbcexyC9ByDsx0xONOyzp0bhXKtbd2esbyDwbkzhWZm0FtnTuitLOgLcZ0zdZCRc6NQrvqXs9VDPIMIzczwHbwOkk6n4XWs3nzwOoR/5jbF4ExXyGazuHjpIsSzcW0XcPigOX0YZZek4yil1tRx7qt0nDmSjjpFOp1GODRT9wbqehmvw2xEdIZisYi5TLZmcPbpwHw+z5F0NsTgTFeYnJwElFrzDwQRgXIN4Nw5BudOk06nkc3l0GdyFJ3B2EjI4Eyd4ty5cwCw9gaDScb1R0ZGmvo81BrpdBpKKfhqdZyd5a+nUqlWlEV1YHCmK6xnooZBPIOYmprkZrAOs5aJGkD5FKygS+dSDeoYZ8+eBQCId1NTn0ccPmiuYPX5qL0lEgkAQMC5+mtooBKsk8lk02ui+jA40xVGR0ehOdyAM7js14uXXkPx0murXkPcgygWizh//nwzSiSLGMHZWHpRjz4XO87UOc6ePQvN3bemDdT1Uu4hnD7D4NwJjCDsr9Fx9leCtRG0yT4YnOkK50bLG15Elv8fW+XCULnVA5Dx9iLHKHWWanCus+MMAL0uIMxZztQhTp85C+Vu7jINg3iHEA7NsPvYAeLxOAATHefK143Hk30wONMixWIRE+MT69/w4uqFaE5uEOww4XAYuibVbkg9+lyCcCQCpVYf/E9kd+FwGPFYtOnLNAzivQoAcPr06ZY8HzWPEYSDNZoPwcprbCwWa3pNVB8GZ1rkwoULyOfn173hRUSDuAc4f7TDhMNh9Lk1aCu8G7GaXreGfL7Arhm1vVOnTgEANO/mljyfeIYgomF4eLglz0fNE4vF4NCk5hxnly7wODQGZxticKZFjA7xejYGVnkGMTo6ilKptP5rkS2EQyH0Otf2vcbyDh6CQu1ueHgYojuBJo+iM4jmgHg2Ynj4VEuej5onGo0i6NJWXAq5UNApiEajLaiK6sHgTIuMjo5CNAfg3rDua4lnI3LZLKanpxtQGdlBKDRT90QNQy9nOVOHOHlyGHCXu8At492MkZGznFTU5qKRCHpMNh96nArRKBsNdsPgTIuMjJyDuAca8gPBWO5hzDul9lYsFhGLJ9YenCunB7LjTO0snU5jfGIc4mvNMg2D+DajUChwLF2bi0TC5oOzS0OUr5e2w+BMVaVSqbxUo1E7xd39ENG5QbBDxGIxKKWqneN6+R3lec7sOFM7O3nyZPmAKN+Wlj6v+K4GABw/frylz0uNo5RCNBoz3XzocQli8QSKxWKTK6N6MDhT1fT0NLLZDMTbmOAsokM8AzzxqkMYneK1dpxFBL1ujcGZ2tqxY8cgmt6yiRoG0T3QPIM4euxYS5+XGieVSmE+n0evyZNXe12CUqnEkXQ2w+BMVUbAbegRsu6NGBk5xxFkHeBycF77y0aPg0s1qL0dO3Yc8FxV3gvSar5rcPrUKczPz7f+uWnd6m0+GI9js8FeGJypamRkpLIxsL9h1xTPEDKZOVy6dKlh1yRrrLfjDJQ3CEZ47Da1qWQyWVnffI0lzy++a1AoFKrj8Ki9GAHY7GtoX6UzzeBsLwzOVHX27EhlY2CNAZN1MJZ9cINg+wuHw+XZouv469HrEkTjca7Zo7Z09OjR8vrmwLWWPL/4rgFEw+HDhy15flqf6smrJpdqcISnPTE4E4DyxIRz584BnqHGXtjdD9EcOHPmTGOvSy0XiUTQ6zY3f3Qlxpq9RCLRwMqIWuPw4cPQHG5Io18nTRLdBfFehcOHj1jy/LQ+4XAYDk3gN7nKx+MoH4LCjrO9MDgTAGBqagrz87mGb3gR0SHuQZw9yw2C7S4SDqPHsb616j3soFCbUkrh0OEjUN4trZ3fvIT4r8XY2Cj/8dmGwuFw3c2HXhcnEdkNgzMBQHU2qHiasFPcuwnnzp1DoVBo/LWpZcLhkOnd4CvhZhdqV1NTU4hFI9D81izTMIj/OgDgco02tJaTV3ud5e8j+2BwJgDAmTNnoDk8gKu34dcWzxDy+XlMTk42/NrUGvl8Holkal0bAwGgrzKRg8fIUrt5/fXXAQASuN7SOsSzEZrTV62H2kc4HKr7NbTXLYhE2GiwEwZnAgCcOn0ayj20rvWrKxHvVQCA06dPN/za1BrVw0/WGZy9DsCp861Haj8HDrwOzTMIcQYsrUNEoHzX4eDBQ9xk20bWevJqr0uQTM0il8s1qTKqF4MzYW5uDlNTU80b6O8MQnP6GJzbWHU3+DqDs4igz8XNLtRe0uk0hk8NA5VlElbTAtdhbi7NTddtZK0nrxpBm+/S2QeDM5XXNytV7Qw3mohAuTdheJizR9tVqLLGzuwYpdX0uoDQzMy6r0PUKocOHYIqlSCBrVaXAqCyzlk0HDhwwOpSyKS1zsHv5fI222Fwpuow/WYeISu+qzAzM82d4G2q3sH9q+lzSTWIE7WD/fv3Q3N4W37M9kpEd0N8V2Pv3n1Wl0ImGcG33pNXe7ih2nYYnAnDw6egeQYgurtpzyHezQDAE6/aVCgUgt+lwaU3IDi7BclUimv2qC0UCgUcOPA6lP96S8fQLSWBrbhw4TwuXrxodSlkghGce5z1vYYawTkWizW8Jlob+7wKkCWKxWI5zHo2N/V5xDME0XQMDw839XmoOWZmptHfgG4zAPRXlnuw60zt4OTJk8hk5qAFt1ldyiJaoFzP/v37La6EzIhGo3BoAq/Jw08Mbr18CAqXatgHg3OXm5iYQC6Xhfias77ZIJoOeIZw4uTJpj4PNceli5ewoUFvSGyobI6Znp5uzAWJmmjfvn0QzQGxeH7zUuLqgeYZxN69e60uhUyIxWLoWePJq0GXsONsIwzOXe7EiRMAAPFd3fTnEu9mjJ47h2w22/TnosYpFAqIRKPY0ICNgQDQ7ylfh8GZ7E4phd279wC+ayFanSdXtEJgG4ZPnUI8Hre6EqohFoshoK/te4MOhRg7zrbB4NzlTpw4Ac3dA3EGm/5c4rsapVKJY+naTCgUQqlUwqCnMUs1/A7A7dC4NpNsb2RkBLFYFFrwBqtLWZYWvAFQiss12kA8FkNwjf/2CjgF8Tg7znbB4NzFSqUSjp84CeVpfrcZMDYISrXLTe3h0qVLAIABT2NeLkQEA25hcCbb27t3LyACCW61upTluQeguXqwZ88eqyuhGuLxOPx1bgw0BJyCRCLZ4IporRicu9jk5CTSsylovmta8nyiu6B5h3D02LGWPB81xvnz5wEAgw0KzuVrARfOTzXsekSNppTCzl27Ib5rILrH6nKWJSJA4AYcPXoU6XTa6nJoBcViEbPpNALrCM7ZXI7LHG2CwbmLHasEWPG3JjgDAHzX4OyZs8hkMq17TlqXqakp+J3amrsly9no1RAKR/iDgGxrcnIS05cuQoI3Wl3KqiR4I4rFIg9DsbFkstwtXutrqN8hi65D1mJw7mLHjh2D5u5tyfpmg/i2oFQqcixdG5mamsLGBq1vNgxVutdGN5vIbozlD3YbQ7eUeDdBc/qxe/duq0uhFVSDs2ONwdnJ4GwnDM5dqlAo4Nix41DeFnabUT5BUETH0aNHW/q8tDZKKUyMj2PI29jgvMlXfumZnJxs6HWJGmXnrl3QfJshDr/VpazKWK5x8OAhvpNnU+w4dxYG5y519uxZZLMZaP7rWvq8ojkB32YcPHSopc9LaxMKhZDJZrHZ19iXigGPwKEJxsfHG3pdoka4cOECpiYnAZsv0zBI8EYUCnkc4uuqLc3OzgIAfGvsOBvfZ1yHrMXg3KUOHz4MQFq7vrlC/NdianKSA93bgBFsr2pwcNZEsMmnYWxstKHXJWqEy8s07DmGbinxbYbm9GHXrl1Wl0LLSKVSAABfnacGGozgbFyHrMXg3KUOHjwIzTtkyW5xrXICF7sj9jcyMgJNGh+cAeBqn+DcyDkopRp+baL12LVrFzTvppbu/1gPEQ3wb8OBA68jl8tZXQ4tYXSKvWvsOHscgIDB2S6aGpxFxCMie0XksIgcF5EHK/f3i8gLInKm8nFDM+ugxeLxOEZGRoDAVmsKcA9Cc/rx+uuvW/P8ZNrIyAiGfDpcemPXOAPANX4Nc5lMdU40kR1MT09jdHQUaJNus0F6bsT8fK7ybiLZyezsLJy6wKmt7XVUE4HHqXHkoE00u+OcA/DLSqk7ANwJ4FdF5O0APgPgJaXUTQBeqtymFjl48CAAQAtcb8nziwiU/3ocPHQI+XzekhqoNqUUzp45g2t8jQ/NALDFX375OXv2bFOuT7QWe/fuBQBobbK+2SC+a6A5PJyuYUOzs7PwOtYXt7wO4Rpnm2hqcFZlxp+0s/JLAfgNAI9V7n8MwIeaWQcttn//fmjOAOAetKwGLbAVuWwWJ0+etKwGWt2FCxcwm07j2kBzXiaGfBrcuoZTp0415fpEa7Fr925onkGIq9fqUuoiokH5t2Lf/v1sSNjM7OwsvPr6ruHVwY6zTTR9jbOI6CJyCMAMgBeUUnsAbFJKXQSAysehZtdBZblcDgcPHgICW8tjjCwi/i0QzVnt7pD9GIH2+uA6X/FXoItgS0AwzH88kU1Eo1GcOX0aCLTXMg2DFrwR2UymergV2UM6nYZXX99eDq+mMDvLNc52sGpwFpEfiMgzK/0y8wRKqaJS6k4AWwD8gojcbrY4EblfRPaLyP5QKGT222gVhw4dQj4/D7F4/Z5oTsB/HXbv3oNSqWRpLbS84eFh+JwaBk0efvLD8Rx+OF7fxqTrAxomJifYSSFb2LdvHwBA62mvZRoG8V8L0V1crmEzs6kUPOvcJ+JxCNIpLtWwg1rDUR5q1BMppeIisgPArwKYFpHNSqmLIrIZ5W70ct/zCIBHAGD79u3cet8Au3fvhubwQnytH0O3lBa8AYkLIzh9+jRuueUWq8uhBZRSOHrkCLYFBJrJdyYupuv/B9ANPTp+ej6PkydPYvv27XV/P1Ej7d69G5p7A8Tdb3UpayKaDvivx959+3D//fdD15vzbhHVJ52excAaJ2oYvA7BbJrB2Q5W7TgrpV5Z7Veti4vIRhHpq3zuBfArAIYBPAPg3srD7gXw9Pp+G2RGLpfDvn37oPxby+OLLCaBrRDNgZ/97GdWl0JLzMzMIByJ4Iae5v7gvTagwaEJ31omy83OzuL4iRNAwN5HbNeiBbdhNpXC6dOnrS6FKtLpuTXPcDZ4dUF6LsPxnTZQa6nGURE5stIvE9ffDODlymP3obzG+VkAXwTwfhE5A+D9ldvUZPv370cul4PW+warSwEAiO4C/Nfj3372MxQKBavLoQWMI9GbHZwdmuD6oIYjHKFFFjtw4ABUqWT5Mrb1Ev/1ENG5f8Qm8vk8srncmmc4G3wOoFgsIpvNNqgyWqta/wb6tfVcXCl1BMCbl7k/AuB967k21e/VV1+F5grYYpmGQeu9GbNTIzh69Cje/OYr/qqQRQ4ePIhet46N3uZvIL2pR8Pzk1OIRCIYGBho+vMRLWfv3r3QnH6Ip733qpcbEluwe/ce/N7v/Z6lm8Dp8iSM9QZn74Jjt71e77rrorWrtVRjfLVfrSqS1i8Wi5VP6gvcZKsXUglcB83hwcsvv2x1KVRRKBRw9MgR3NQjLfm78oa+8r/feZIkWWV+fh6HDh0G/NZOG2oUCWxFOBzC1NSU1aV0vcvHba+341z+/mQyue6aaH1qLdX4t8rHlIgkl35sTYnUCDt27ECpVILW90arS1lERAd6bsbevXuRSCSsLodQHkOXyWbxhr7WbCwa8gp63TpPkiTLHD9+HPPzOUiwvdc3G7TKqbD79++3thCq/lwLrDM4+50MznZRq+P8rsrHoFKqZ+nH1pRI61UqlfDCCy9CfFdD3PY73VzruxXFYhGvvFJzvym1wL59+6Brgp/rbU1wFhHc3Cs4fOgQ5ufnW/KcRAvt378fojtttYxtPcQZgOYdqo7XI+sYQdcIvmsVYHC2DdOjFUTkLSLySRH5hIhwMWobOXr0KEKhGWh9t1ldyrLE3Q/Ntxk//slPONPZYkop7Nu7BzcGNbjXOXe0Hm/coCM3P1/dlEjUKkop7Nt/APBugWjrHH1gJ/7rcebsWb6TZ7F4PA7gcvBdK+P7jeuRdUwFZxH5M5SPxh4AMAjgURH5L80sjBrn2Wefheb0QYL2HeovG96Emelpvl1vsYmJCcyEwnjjhtbOf72hR4fboXESALXc5OQkYtFIdXlDp5DAVkAp7h2wWDQaha7JusfRuXWBW9cQjUYbUxitmdmO8+8AeJtS6vNKqc8DeDuA/9C8sqhRJicnyy+cvbeXh+PblARvhOYK4gc/+IHVpXS1Xbt2QQS4tb+1nTeHJrilV7B3z26OJqSWOnjwIIDyRuVmKl56DSobhsqGURh/CsVLrzX1+cSzEZrDy+BssWg0ih6X1pBNpz1uYXC2AbPBeQyAZ8FtN4CRhldDDffDH/4QojmgbTB90rklRDSg7004ceIEzp07Z3U5XUkphV07d2JbUF/324prcVu/A7PpORw/frzlz03d6/WDB6F5BiDOQFOfR+XCQGkeKM1DzV0o324iEYHyXYuDBw+hWCw29bloZeFwGD3Oxlyrx6EQDoUaczFas1pTNR4Wka8AyAE4LiKPisg/ATgGgGc/2lw4HMaOHTsgPTdDHPaf+6j13QrR3XjyySetLqUrTUxM4MLFi7i935p3Jt7Qp8Ota9i5c6clz0/dJ5PJ4NTwMOBrbrfZKlrgeqTTs2xGWOjSxYvodzemEdHv0XDp0qWGXIvWrlbHeT+AAwCeAvBZAC8D2AHgcwB+1NTKaN2eeuoplEoK2uBbrS7FFNHdkA0/j71792J8nGPCW+21116DJoLbW7xMw+DUBG/coGH3rl3I5/OW1EDd5cSJEygWi5DAtVaX0hTiL/++jhwxc9AvNVoul0MsHke/p0HB2S2YTaerh6qQNWqNo3tstV/G40SELUKbCYfDeOmllyC9b4Q4g1aXY5rW//MQ3YXvfve7VpfSVUqlEn72b6/h53q1dY9NWo87BnTMZTLVdadEzXT06FGIpkO8m60upSnE4YXmGcQRTquxxPT0NABgwG16gNmqBjzl61y8eLEh16O1acyfJnBDg65DDfKd73yn0m1+i9Wl1EV0D2TDz2PPnj04e/as1eV0jeHhYYQjUdwxYO04rht7dQRcGmd6U0scOXIU8F7VWWPolvJdg9OnTiGXy1ldSdcx3jm9yteYqLWpcp2JiYmGXI/WplHBWTXoOtQA4+PjeHnHDsiGN0Gc7XdOjdb/ZmhOHx577JtQin+1WmHHjh1w6xpubfEYuqV0Efx8v4YDBw5Uj6olaoZEIoHJyQmIb4vVpTSV+LegUCjg1KlTVpfSdcbHx6FrgsEGLtVw6sKljBZrVHAmm1BK4bHHvglNd0Mb3G51OWsiugsYeBuGh0/y5KsWyGaz2LVzJ27v1+Bq4aEnK3nLoAPFYhE/+9nPrC6FOtjw8DAAdH5w9l4NQHDixAmrS+k6Y6OjGPJq0LXGvK5qIrjKq2F0lJs9rdSo4Gz9T1sCALz++us4evQIMLAdontqf4NNaX23QvNswGPf/CaPYW6yPXv2IJvL4c2D9ni7erNfx2a/jp++9JLVpVAHO3nyJERzQLwbrS6lqUR3QfNuxMmTJ60upasUi0WcOn0K1/obG4+uDQhGzo5wA7WFGhWc/1ODrkPrkMvl8LWvfR2aZ4Pt5zbXIqJBNr4bM9PTePrpp60up6O9+MILGPDq2Bq0zxtQbx3UMTo2htHRUatLoQ51/PgJwLMJIvY9GKphvJtx+vQZhq0WmpiYQDabw/XBxv79uj6gYz6f52ujhWrNcT4qIkeW+XVURKrzbZRSP2l+qVTLE088gUgkDNl0V0f8MNAC10J6bsKTT36Pu4ib5Pz58xg+dQrbBxtzslWj3DnogEMTvMSuMzVBJpPB+PgYxNeZ0zSWEu/VKBTynOfcQkaH//oGNySM6/EdBOvU+hP9NQC/vswv436yiYmJCTzzzDOQ3lug+a62upyG0Te9Ewo6HnnkEW4UbIIXX3wRmohtlmkYvA7BbRs0vPrKK8hms1aXQx3m7NmzUEpBvFdZXUpLiK/8+zx9+rTFlXSP1w8cwKBXx4YGjaIzBF0arvLpeP3AgYZel8yrNcd5fLVfrSqSVlcoFPDww18FNDf0of/J6nIaShx+YOPbcezYMbz44otWl9NRcrkcXv7pT3HrBg1Bl32WaRh+YZMTmWyWmwSp4c6cOQMAEO8miytpDXH4oLl6GJxbJJPJ4Pjx47iltznv4t3cp2H41DAnD1nE1E9LEXm7iOwTkVkRmReRoogkm10cmfPUU09hbGwUsumX2uJo7XppfbdB81+LRx99rDpQntZv165dSM/N4ReHnFaXsqzrAxo2+XT8+Pnn+W4DNdSZM2egufvaegN1vZR7CKdPn7G6jK5w6NAhFIpF3LKhOe/kvXGDjlJJ8aAoi5htM30VwO8AOAPAC+D/N0f8kgAAIABJREFUBPBws4oi886dO4cnnngC0vMGaD03Wl1OU4gItM3vRb6o8NWvfhXFYtHqktqeUgo/+tFz2OjVsa3Hft1moPzn/otD5U2CRoeQaL2UUjh9+gyUpzu6zQbxbkI0GkEsFrO6lI736quvIujScF2TNlxf49fQ69bx2muvNuX6tDrTf6pKqbMAdKVUUSn1TwDe27yyyIxMJoO//bu/A3Qv9KvebXU5TSXOILShd2N4eJhTNhrg9OnTOHduFG/fpNtqU+BSdw464HFoeO6556wuhTpELBZDMpmAeIasLqWlxFv+/XIaQ3MlEgkcfP113DmgQ2/Sa6smgjcPaDh8+AgikUhTnoNWZjY4z4mIC8AhEfmSiPxfAPxNrItM+PrXv45LFy9BNr+/K95ylN6bIT034V/+5V+4o3idnnvuOXgcmu02BS7l1gVvHdSwe9cuRKNRq8uhDmAER/EMWlxJa4m7/PtlcG6uV199FcVSCW9p8mvrWzY6oJTCK6+80tTnoSuZDc6/W3nsHwJIA7gWwG81qyiq7ZVXXsGrr74KbXA7NP81VpfTEiIC/aq7IK4e/O3f/h03RqxROBzG7t278NZBDW4bnBRYy9s3OVEqlfD8889bXQp1gGpwdndZcNZd0Nx9HEnXRMViET967jlcF9Qx5GvuErgBj4YbenT8+PkfcT53i5n9k/2QUiqrlEoqpR5USv0xyiPpyAITExN45JGvQfNf07bHaq+V6C5omz+AeDyOr3zlKyiVSlaX1Haee+45QCm84yp7bgpcqt+j4dYNOn7y4x9zNB2t2+joaGVjoMvqUlpOuQYxco4d52bZvXs3QuEw3n1Va97Je/dmB6KxOCcPtZjZ4HzvMvfd18A6yKTZ2Vn85V9+CQXlgLb5/RCx58auZhLvEGTTu3Ho0CF85zvfsbqctjI3N4cXX3gBt21o/HzRZnrnZifSc3N4+eWXrS6F2tzY2DiUa8DqMiwhngFEwiFkMhmrS+k4Sil8//tPYaNXxy0bWnMA2U29Oq7y6Xj6+0+xidRCtU4O/B0R+QGAbSLyzIJfOwBwRXqLFYtFfPnLX0YoFIJc/e8gzu5dZq713QbpfSOefPJJ7N271+py2sYLL7yATDaLd21uj26z4fqgjuuCOp55+mkUCgWry6E2lcvlMBOagbj7rS7FEuIu/4NhcnLS4ko6z+7duzE2No53b9ahtWjDtYjgPZsdmDp/gV3nFqrVctoJ4K8BDFc+Gr/+GMCvNrc0Wupf//VfcejQIcimd0PrkqNiV1Je7/weaN5N+MpXvsIfBCbMz8/jB888g5/r1bEl0H5Hsr9nswPhSIQ/IGjNpqamAKWqAbLbGP9g4OtlY+XzeXz7n/8Zm3x6yzdcv2lAx9V+HY9/+58xPz/f0ufuVmZODtyhlHoHyuE5WPk1pZRi26eFduzYgaeeegrSdyu0vtusLscWRHNAu+ZXkS858Bf/7f9FIpGwuiRbe/nll5FIJvFLbdZtNtzcp2OTT8dT3/se35akNTECY7d2nOHsgehOjI/z4N9G+slPfoLpmRn8u2sdLes2GzQR/Oq1ToQjUY7tbBGzJwfeA2AvgHsAfBjAHhH57WYWRpedOHEC//0f/gGafwv0q95j67m7rSbOAOSauxGNxvCXf/mX/Bf3CvL5PJ763vdwXdC+B57UoonglzY7cP7CBezZs8fqcqgNTU1NAaIBrl6rS7GEiEBcG3D+/AWrS+kY0WgU3/nXf8GNvTre0GvNO3k39pbXVT/5xBMIhUL/P3v3HR9Ftf9//HVmWxoJgYRUCEgHlSoBFSGRolQRC6KogAoKFq7oFVSkSNVr72LBa/3ar4jtgmBHsID0gJRU0nuyZeb8/kjwp15aQjazmz3Px4NHwCQ7bzebmc+eOedzTMkQSE72CnoPcJaU8hop5dVAP+Be78VSjsjOzmb5ihVgDUdLGI4Q/neL3du04Bi0uCGkpaXx5JNPqtHIo1i/fj0FhYWkxlv9+o3XGS0ttAqx8H9vvaV+zkqdZWZm1nTUCMBF1UdIW/OaNxDKKZNS8vzzz+NyOhnT1m7quXVUkh3D4+K5Z59FSmlajkBwsmcPTUqZ+6d/F9The5V6KikpYdH9i6l26miJI31ikxM952tkdT6yOh/PwffRc742OxIAWnh7tOj+fPfdd7z++utmx/Epbrebd995hzbNLHQwaUSkoWhCkBJvJSMzkx9++MHsOIqfycjIRNqamx3DVMLenMLCApxOp9lR/N53333H5s2bGZJgJSrI3JIo0qExLNHGr1u28NVXaitubzrZn/QnQojPhBDXCiGuBT4G1GQaL6qqqmLx4iXk5xcgEkcifOTWonTmg+ECw4WszKr5t4/QWvZGa96dDz/8kE8++cTsOD7jiy++oKCwkPMTbH492nzE6S1q5jq/+cYb6LpudhzFT3g8HnJzcxH2AC+cHZEAZGWp6RqnoqCggJXPP09CmIWzfWTdSHKMlaRmFl584QVyc3NP/A1KvZxs4SyBZ4EzgR7Ac15LpODxeHjooYdqGvXHD0MLjjU7kl8QQqDFnodo1o4XX3yJ77//3uxIpquqquLdd96mfYT/jzYfoQnBkAQr2Tk5rF+/3uw4ip/Izc3FMHSEPdLsKKY68sYhOzvb5CT+S9d1Hnn4YVzVlVx6mh2LjwxIaEJwyWl2DLeThx96SO0o6CUnWzgPlVK+J6X8h5RylpTyfeBCbwYLVIZh8PTTT/Prr79iiR2E1qyd2ZH8ihAalvhhaCExPProY2zbts3sSKZavXo1pWXlDEv0jRGRhtI10kLrMAv/99ab6pazclL+KBR95O6daWr//1XhXH9vvfUWu3bvZmxbO9HBvjVrtUWQxri2Nvbu26emLXrJiTZAuVEI8RvQWQix9U9/9gNbGydi4JBSsmrVKr766iu0qH5okartXH0IzYqWOBJpC2fZsmXs27fP7EimKCgo4IMP3uf0Fv7Zt/l4hBAMb22jsKiYjz76yOw4ih/IyckB8Jlpb2YRmg3NHqYK53ratGkTH3zwPn2irfRs5J7NJ+v0llaSW1lZvXq1uvPqBSd6q/Q6MBr4T+3HI3/6SCmv8nK2gPPuu++yZs0atMgz0aL6mh3HrwlLEFriGNzSwaL7F5OZmWl2pEb3xhtvoHs8DG9tNzuKV7QLt9A90sL7779HYWGh2XEUH5ednY2w2MESbHYU00lruCqc62H//v08+sgjxIdaGJXk2+fVEUl22jSz8MTjj7N3716z4zQpJ9oApURKeUBKeUXtZihH/qirVAP79NNPeeuttxARndFizm0Si7jMJmyhaK1HU+XUWbBgYUD1t9y3bx8bNmzg7BgrLUxe7e1Nw9vY0T0edUtSOaGcnByEPUKdWwFsEWTnHDY7hV8pKipi+bKlOISHqzrasVt8+3Vk1QRXdnQQajFYvmwZBQUFZkdqMpruFdWPrF+/nhdeeAER1hZLXIo6sTcgYW+OljiakrIK5i9YQFFRkdmRvM4wDFY+/zxhdo3B8U1rbvPftQzSOCfGyoYNG9i1a5fZcRQflpWdjbQG9jSNI4Q9grLSEqqqqsyO4heqqqpYtmwppSXFTOpoJ9zuH6VTmE0wqaOdqooyli5ZQkVFhdmRmgT/+Ok3YRs3buSpp56q2RVQbXDiFSIoCpEwirz8QhYuXERZWZnZkbxq7dq17N23jwtb2wiyNv03YYMTbEQ4LDz//HOqPZ1yVLquU5BfgLCHmx3FJxyZ5334sBp1PhGXy8WK5cs5sH8/l7e3Ex/qX9fomBCNK9rbyEhPZ9mypWoxdQNQhbOJtmzZwkMPP4wIjkFLvBCh+eZCg6ZAC4lFS7iQzMws7r9/cZMdaSkpKeH1116lXbiFHi396wRfXw6LYEQbK4cOpav+3cpR5efn17aiUyPOAMJW8zwcWTCpHJ2u6zzyyCNs276di9vZ6Rrpn9fojs2tXNLezu5du3nooX/h8XjMjuTXVOFskp07d7J8+QqwRdbsCqj59kKDpkALbY2WMJzf9//O0qXLmuQ775deeomqyipGJ5m7/Wtj6x5poVNzC2+88bpq/K/8jz8KRJsqnAGoHXlXI87Hpus6Tz31FJs2bWJkkp1e0f497e3MllbGtLXz88+/8Pjjj6u7c6dAFc4m2LdvH4uXLEHXahav+cJW2oFCa9YOS9wQdu7cwYMPPtikGsT/9NNPfPvttwyKtxITEli/2kIIxra1I3Sd5559Fiml2ZEUH6Ja0f2VsDjQrMFqxPkYjhTNX331Fecn2jg71r+L5iP6xdgY3trGd999x2OPPaaK53oKrKurDzh06BALFy3CbdjQWo9BWEPMjhRwtIhOWGIH8+uvv/Loo03j5FFRUcFzzz5LTIiFQU18QeCxNHdoDE20smXrVrWjoPIXhw8fRmgWsIaaHcV32MLJUZ01/sffi+bUhKZ1N/i8ePsfxfOjjz7aJK5/jU0Vzo3o8OHDLFy4iGoXaK3HImxhZkcKWFpkd7RW57Bx4w882wRGKF966SWKi4sY186GVQucKRp/lxxjpW24hZdefDGg2g8qx6da0f0vaQsnS/Vy/guPx8MTTzzBV199xZAmWDQfcV68nQva2Pn+++955JGHm9Sd18agCudGUlRUxIIFCymrqEZLHK1uGfoAS8ueaFF9+fLLL/n3v//tt8Xzjz/+yIYNGxgUb6N1E9shsK40IRjfzo7udvL0U09hGIbZkRQfkJ2Tg7Sqjhp/JuwRFBUWqKKpltPp5MEHH+Sbb75hWKKNlCZaNB8xMM7GiDZ2fvhhIyuWL6e6utrsSH5DFc6NoLy8nIWLFpFfWIRIHIkIaml2JKVWzdbmZ/DRRx/xwQcfmB2nzoqKinj2maeJD7U0+Z7NJ6tFkMaINjZ+27ZNddlQkFJyOOewGqz4G2FvjpRSLaYFKisrWbJ4MT//9BOj29oZ1MSL5iPOibMxrp2dLVu3sGjRQsrLy82O5BdU4exlTqeTpUuXkZmRiRZ/IVpwrNmRlD8RQqDFDESEd+T1119n7dq1Zkc6aYZh8OQTT1BVWcGlp9kDeorG3/WNttIl0sKr//43+/fvNzuOYqKioiLcbhfYm5sdxbeolnRATQvP+ffdx65du7i0vYP+MYE1ANG3lY0JHRzs27uX++6bFxCbhJ0qVTh7ka7rPProY+zZsxstfihaWGuzIylHIYTAEn8+IqwNzz73HD///LPZkU7K6tWr2bJ1KyPa2GgVYF00TkQIwcXtHIRY4ZGHH1K3IQNYdu08XmFTUzX+7MgIfCAXztnZ2dw9dy4Z6Qe5sqOdHlH+2af5VJ3ewsrVnRzkZGYwd84cMjMzzY7k09TV1kuklLz88sts2vQjWsy5aOEdzI6kHIcQlpqdGx0tefBf/2Lfvn1mRzqutLQ0Xn/tNbpHWjgrOjBP9icSahNc0s5GdnYOL7zwgtlxFJP8/1Z0asT5LyxBaBbHH28sAk1aWhr33D2XsqJ8pnR20MVPNzdpKB0iLEzt4qC6rIh77p7Lrl27zI7ks1Th7CWrV6/m008/RWvRA0uLHmbHUU6C0OxoiSPRCWLx4iU+uzlAWVkZ/3rwAcLtgnGnOVSngONoH2FhcIKN9evXs27dOrPjKCbIyspCCAuoLkZ/IYQAewRZWVlmR2l0P/30E/Pn34fVXcW0rg7aNAvsRdVHJIZZmNbVgcNwsnDhAjZu3Gh2JJ+kCmcv+Omnn3jl3/9GNGuP1uocs+ModSCsoWiJo6iocrF06TKf25rbMAwef+wxiouLmdDeRrBVFc0nkppgo32EhZUrn+fAgQNmx1EaWXZ2NsIRgRDmXu6k7iIoKIgRI0YQFBSE1F2m5gGQtggyswJrxPmzzz5j+fLlRNkMpnVzEBWsyqA/axGkMa2rg9ggyb/+9SAff/yx33ac8hb1imlgGRkZPPzII2hBUTXzZtVooN8RjkhE/DAyMzN5/PHHfaql2fvvv88vv/7KiDY2EgO89dzJ0oTgsvYOgoTBvx58gIqKCrMjKY0oMzMLafWBjhqGk9TUVCZPnkxqaioYTrMTIezNKSwswOk0P4u3GYbBqlWrWLlyJZ2ba1zX1UGYzTeuzx8fdPLxQd/5GYTaBFM6O+jW3MLLL7/Miy++qDZK+ROvFs5CiNZCiC+FEDuFENuFELfW/vcWQogvhBBptR8jvZmjsZSXl7Ns2XLcuoaWcCFCC6zVuU2JFtoaLeYcNm3axDvvvGN2HAB+/vln3nrrTXq2tJDcyrfm43180El2pUF2pcHKHVU+dREACLMJruhgJzc3j8cee9Sn3gwp3qPres2ugQ4fmN+sOVi3bh0vvfRSzbQhzWF2opp531I2+QWCTqeTfz34IKtXr2ZAjJUrOzpwWHyjaAbIrjDIrvCtc5LdIpjQ0cG5cTY+/fRTVqxY7nN3YM3i7RFnD3C7lLIr0B+YIYToBtwFrJVSdgTW1v7br0kpefLJJ8nNzUXED0fYmpkdSTlFWuSZiIguvP322/zyyy+mZsnOzubRRx4mNsTC2Ha+N685u8KgWodqHfaX+d5FACCpmYWRSTZ+/vkX3n77bbPjKI0gLy8PXfcg7OaPzQiLnerqatasWUN1dTXCYn6vYOGoeV6a8jznoqIi7ps3j02bNjEyyc6otg40Hzt/+ipNCC5sY2dMWzu//PIL8+bdS0FBgdmxTOfVwllKmS2l/Ln272XATiABGAusqv2yVcBF3szRGD7//HM2b96MiB6AFhJvdhylAQghsMQOQgtqyeOPP0FxcbEpOaqqqlixfDl4XFzZ0Y7dh0ZK/E1yKyu9o6y88847/Pjjj2bHUbzsj7ZaqqPG0dU+L021cD548CBz59zFoYP7ubKTg7Nj1V3g+kiOsTGpk4Ps9HTm3PXPgO+N32hznIUQbYFewEYgRkqZDTXFNdDqGN9zgxBisxBic15eXmNFrbP09HRefnkVIqwNmuqg0aQIzYoWN5TyikqeeOLJRr/FbxgGjz32GFlZmUxobyfSoZYlnAohBGPa2UkMs/DYo49y8OBBsyMpXnSkIPSFEWdfJDQbmj2sSRbOv/zyC/fcczeu8hKu7+qga4C3mztVnZtbuaGbA6OqnHvvuYfNmzebHck0jXIVFkKEAe8Ct0kpS0/2+6SUz0kp+0op+0ZHR3sv4CnweDw8/PAjGMKGJU4tBmyKRFBLRPTZbNnyK5999lmjHvutt95i8+bNjGhjp32EWgzYEGyaqBm5x8PyZUspLT3pU5LiZzIzM9GswQhrkNlRfJa0NScjo2ltePH555+zbNlSIi0epne1kxCqzp0NITZEY3o3O1E2nRUrlvPxxx+bHckUXi+chRA2aorm16SU79X+58NCiLjaz8cBud7O4S2ffPIJ6emHEDGDENYQs+MoXqJFno4Ibc3rr7/RaFuSfvPNN7z33nv0jbbSP0aNljSkcLvGlR3tFBUW8uADD+B2u82OpHhBZmYmUk3TOC5hj6x5nppAyzHDMHjllVd4/vnn6RCucX1XBxHqLl2DCrfXdCTpUttx44UXXgi4jhve7qohgBeAnVLKh/70qf8A19T+/RrgQ2/m8JaCggLeeustRFgSIqyd2XEUL6qZ73weTqeLV155xevHS0tL46knn6RtuIXRbe3qToYXtA6zcHE7Ozt37WLlypVNonBQ/io9IxPUNI3js0fidFZTWFhodpJT4nQ6eeihh/joo49IjrFyVSff6pzRlNgtgokdHZwTa+XTTz/lgQceoLq62uxYjcbbb8XOASYBqUKIX2v/jACWAUOFEGnA0Np/+51XXnkFl9uDJWagKmwCgLA3R7ToxTfffMP27du9dpz8/HxWLF9GM6tkYgcHVk29trylR5SVwfE21q1bF7C3HZuqsrIyKsrL1FbbJ3Cks8YfCyn9UGlpKQvmz+fHjRsZ0cbO6CQ7Fj+5Jvt6K89j0YRgRJKD0W3t/PzzT9w3b55pC+gbm7e7anwjpRRSyjOllD1r/6yRUhZIKc+XUnas/eh3b3UPHTrEd999h4jsibD7QHN9pVFoUb3R7GG8+eZbXnn8qqoqli9bSlVFOZM62gn1kQb9Tdn5iTa6R1p45ZVV/PTTT2bHURrIkUJQLQw8viPPj78uEDx8+DB3z53L/t/3cUVHB+fE2fxqIMsfWnkeT/8YG1d1dJB+6AB3z51DdnbT34lSTf6ppw8//LBmRXKLnmZHURqR0GzQvAe7du1kz549DfrYRzpoHDx0iAntbbQKUb+ejUETgkvaO4gLsfDIww+rThtNxB8dNRyqcD4uawjCYvfLwnnfvn3MnTOH0sI8pnRx0L2FWgtihi6RVqZ2cVBRXMjdc+eSlpZmdiSvUlfmesjLy+Obb75BRHRVq7UDkBbZDc0axAcffNCgj/v666//0UGjU3N1AWhMdovgqk527LhZtnRJwNxybMoyMzMRwgJqM6rjEkIg7M39bqrG1q1buW/ePDR3JTd0dZDUTHXOMFPrMAvTujmweaqYf999pm8a5k2qcK6HtWvXYkiJ1lKNNgciodkhojubNm1qsF2UvvzySz788EP6tbIyQHXQMEWEXeOqjnZKiot4YMUKXC6X2ZGUU5CVlYVwRCCEusydiLQ1Jz09w+wYJ23jxo0sXbKESKvOtK52ooPVz9gXtAzSmNbNQZTdYPmyZXz33XdmR/IK9Wqrhx9+2IgWEq+21Q5gWkRngAZpAr9z506effZZ2kdYGJWkOmiYKSHUwiXt7OxJS+OZZ55RnTb8WEZmFtKmFgaeDGFvTlFRIU6n7y9M27BhAw899C/iQuC6rg7C7aqM8SVhNsHULg5ahwkeeeRh1q5da3akBqdecXWUnZ1NZmYGBGj7Oam7CAoKYsSIEQQFBSH1wByVE45INEckGzee2rbNhw8f5oEVK4i0wxUdHFhUBw3Tnd7SypBEG19//TXvv/++2XGUetB1nbzcXNVR4yQdeZ5ycnJMTnJ8n332GU888QTtmmlM7uwg2KrOl74oyCq4ppODDuEWnnnmGVavXm12pAalCuc6OrLqXgvQwhnDSWpqKpMnTyY1NRUM3x+h8Jqwtmzfvo3Kysp6fXtNB41leKormdTRri4CPmRwvI0eLS288cYbbNq0yew4Sh3l5+ej6x6ETXU8OhlHOkP5cuH8+eefs3LlSro0tzBJ9Wj2eTXrRhx0j7SwatWqJtXuUxXOdXTgwAE0exjCHm52FHNoDtatW8dLL73EunXrQHOYncg0IjgOwzDqtajGMAwef/xxMjIzmNDBTpSao+dThBCMO81BQpiFxx59lEOHDpkdSamDPwpA1Sr05NSOOPtqK7G1a9fy/PPP07m5hSs6OrCpO3N+waoJLu9QUzy//PLLfPbZZ2ZHahDqal1HmZlZSGvgnoyFxU51dTVr1qyhuroaYbGbHck0R25v1qeN0zvvvMOmTZu4sLWdDhFqNbgvsmmCKzvasUk3y5cto6yszOxIyknKzc0FCNwBjjoSFjuaNfiP582XbNiwgWeffYaOERYmdlQbQvkbiya4rEPNFt0rV67kv//9r9mRTpkqnOsoKztLzZtTatjDQYg6F86bNm3i7bffpneUlbNjVQcNXxZh15jYwU5BQT6PPvIIuq6bHUk5Cbm5uSA0sIaaHcV/2MLIy8szO8Vf/PLLLzz11JOcFm7hyk6qaPZXVk1wRUcHnZpbeO655/x++psqnOvAMAwqKyrAGmJ2FMUHCGFBswZTUlJy0t+TlZXF4489RkKYhTHtVAcNf9CmmYXRSTa2bN3K//3f/5kdRzkJeXl5aPZmqhVdHUhrMw770Ijz/v37eehf/yImWONKNT3D71k1wRUdHMSHajzy8MPs3bvX7Ej1ps4qdaBpR54u1aJKOUJisZzcVIuqqioeWLEcobu4ooNdXQj8yFmtbPSJtvLee+/x44+n1klF8b7c3DykJczsGH5F2JqRn5fvEy0Y8/PzWbpkMQ48XN3JrhYCNhF2i+DqTg5CLQZLlyzh8OHDZkeqF1U415GmWcAHTiyKj5DGSRXOUkpWrlxJZlYWl7e3E+lQv3r+ZnRbOwlhFp584nG/PeEHisLCQjVNo66sobjdrnp3CWoobrebBx94gMryMq7uZFd9mpuYMJvgmk523NUVPPiAf240pV6RdWSzWcFwmx1D8QFSSqThwWaznfBr169fz1dffUVKvE0tBvRTNk0wob0dw+3ikYcfxu1W5wFfJKWktLQUoabU1cmR56suU8+84bXXXmPf779zcTsbsSGqRGmKooM1Lmln48DBQ6xatcrsOHWmXpV1FB+fgHQVmR1D8QXuUqShEx8ff9wvy8jIYOXK5zkt3EJKwomLbMV3tQjSGNfOxt59+3jjjTfMjqMcRXV1NW63C6zBZkfxLxbzC+dNmzbx8ccfkxxj5fQWauF0U9Yl0sq5sVY+//xzvv/+e7Pj1IkqnOuoTZvWCFeh2TEUHyCdBQC0adPmmF/jdrt59NFHsEmdS9vb0dRiQL93egsrya2sfPTRR2zbts3sOMrfHCn8hEWNONeFqH2jUVxcbMrxy8rKePqpp4gPtXBhm8BtcxpIhrW20zrMwjPPPG36nY66UIVzHSUlJWG4K5Aec+eBKeaT1fkAJCYmHvNr3n33XQ4cOMjYtjY1V68JuaCNnajgmvnOFRUVZsdR/uSPOboB3GO+Xmqfr6qqKlMO/+abb1JRUc7409TC6UBh0QTjT7PjrKrm1VdfNTvOSVNX8jrq3r07ALL8gLlBFPNVHKR9+/YEBx/9lnBaWhrvv/8evaKsdFe3HZsUu0VwyWk2CgoLefnll82Oo/yJ0+ms+YumpkXViah5vv54/hrR77//zhdffE5yK6ua1xxgooM1zo61sn79enbv3m12nJOiXqF11K5dO1pGRWOU/W52FMVE0lWKUZXLgAEDjvp5Xdd55pmnCbMJRiWpka+mqHVIR3g9AAAgAElEQVSYhfPibKxfv57ffvvN7DhKrerq6pq/qMK5bmqfrz+ev0a0atXLhNo0zk9U58pAlJJgI9yhscpPBiFU4VxHQggG9E+GinSk3vjvzBXfcOSNU3Jy8lE/v2bNGg4dSmdUGxtB1qZ/27FalwQFBTFixAiCgoKo1gOjZWNKgo2WQRaef+451WXDRxwp/IRQd3nqRFgA0eiF8++//86OHTsZGGslOADOlX8XqOfOP3NYBINiraTt3cuePXvMjnNCqnCuh3PPPRcpDYzinWZHUUwgpQEl2znttPbExsb+z+cLCgp468036dzcQrfIwGg9V+2B1NRUJk+eTGpqKtUesxM1DpsmGJ1kJTsnhw8//NDsOMpfBF4RdiqEEKY8ZR9//DF2i6BPdGC+0QnUc+ff9Yq2EmTV+Pjjj82OckKB+Uo9Re3bt6dbt27s2rsF2eIMhAiM4kipIcsOYDiLGTt28lE//+abb+LxuBmVFBQwW2oHWWHdunVAzcfIADqzdGxu5fQWHt5//z2GDBlC8+bNzY4U0P7/Dq+GqTn8jZQSpPzT8+d9ZWVlfPftt/SNsgTkaDME9rnzzxwWQd8oje9++J6iomuJjIw0O9IxqRHneho7diyGqxxZ6r/7rSv1I4t+ISo6+qjTNNLT09mwYQP9W1loERQ4v15BlppbvGvWrKG6upqgANsid2hrOx63h3feecfsKAHvj5081Q6vdVTzfJ3MTqgNZevWrXh0nZ5RAVotos6df9YjyophSLZu3Wp2lOMKnCt7A+vVqxeJia2RBZuRUjc7jtJIjPKDGJU5jB0z5qgXmDfeeKNmvla8WuQSSKKCNPpGW/jvF1+o7bhNduT3UqoR57qRNc9XY444b9u2jSCrRnyoKkUUiA3RCLFpPr/YWr1a60kIwdVXT8JwFmMU+va7I6VhSKkjc78lJiaW888//38+n5mZyaZNmxgQYyHUFrijBoEqJcEGUvrFHL2mLCSkduMTtXi7boya5ys0NLTRDrntt620DRNYAmRKm3J8mhCc1kyw7TffrqlU4XwKevXqRa9evWtGndWGKE2eUfgbhrOIyZOvxWb731ZXn3zyCRZN0D9GtcEKROF2jTNbWli3dq3aFMVE4eHhNX/RG7+tml/z1Dxffzx/XqbrOodz81TfZuUvYkM0CgqLfLpLkXrFnqJrr70GIT3oud+ZHUXxIumuQBZspkePnvTu3ft/Pl9RUcGXX66jR0sLYWq0OWANiLXidLn+WOyjNL4jhZ/0mLMDnr+Ses3z1ViFc2VlJVJKdXdO+YvQ2kWiZWVlJic5NlU4n6L4+HjGjRuHLNmNUbbf7DiKF0gp0XPWYdUkU6dOOWqnjB9//BGXy02/VoG7yEWBhFALrcMsfPXVBrOjBKyQkJCaec66KpzrpPaNRrNmzRrlcEcKo5AA7aahHF2IKpwDw/jx42nTJgl5eL0a5WiCZPFOZPkhJk26iri4uKN+zQ8//EBkkIVEtcgl4J3ewsKBAwfJyckxO0pAEkIQFd0K6SoxO4pfke6a56tVq1aNczzV9UQ5mtr3UYbhu4t71VW+AdhsNm6+eSYYTvScDU36hCAcUaDZQbMjQuJr/t2ESVcpRt43dO9+OsOHDz/q11RUVLBlyxa6R2oB07dZObbuLWq6OmzcuNHkJIGrdWICwl1sdgy/Ip1FtGjRkqCgoEY5XosWLQAodflugaQ0vlJXTf3UsmVLk5McmyqcG0jbtm2ZcPnlyLJ9GEXbzI7jNZbYgYigKERQFNakcVhiB5odyWuk4cHI+pQgu40ZM246ZpumPXv2oOs6nSLURjgKRDo0YkIsbN++3ewoASshIQHpLK7Z5VM5KcJdTGJiYqMdLzg4mJDgoD8KJUUBKHFJbDZro00Zqg9VODegsWPH0qtXL2TuNxhVqpervzMOf4NRlcfNN88kOjr6mF+3b98+BJCgpmkotRJCBfv2pjXpu0++LCEhoaa/vqvU7Ch+QUqJdBWTkBDfqMeNjY0ju1L9jij/X06lQUyrGJ++e6uu9A1I0zRuvvlmWrRogcz6DOlR7ZD8lVGyG6N4O2PHjuWss8467tfu3buXqBALQWqRi1IrMVSjtKycvLw8s6MEpNNOOw0AWeU788x9epqbswCpu2jfvn2jHrZHz54cKtep8qjiWQGnLtlfZtDrKJ2rfIkqnBtYs2bNmD37doRehZH1mdpV0A8ZVYcxctbTpUtXrrjiihN+fX5eLi3VRoHKn0TVbreen59vcpLA1Lp1a4KDQzCqss2O8gdfnuZmVNY8T126dGnU4/bp0wdDQlqJuk4qsLdERzckffr0MTvKcanC2Qs6dOjA9OnTMCoyMHK+Vrdr/Yh0lyMzP6FFZHNmz779qNtq/11paZnqRar8RUhtV0JfbqnUlGmaRteuXRA+VDj7MlmVTfPmkY3WUeOIDh06EN6sGb/kexr1uIpv+jXfQ2hICJ07dzY7ynGpwtlLBg8ezNixYzGKt2MU+fa+60oNabgxMtdg0zzMmXMXERERJ/V95eXlqhep8hdHXg+lpWqOrVm6dOmC4SxSu7qegJQSUZVd80ajkeeVWiwWRowcyZ5inawKNeocyHKrDHYU6Vxw4YVYrb69H4IqnL1o4sSJ9O3bt2aRWdkBs+MoxyGlgZ71X4zqfGbNmkVSUtJJf6/QhLqroPzFkVfDsTqxKN7Xs2dPAGT5AXOD+LrqfAx3Ob169TLl8MOHDycoyMFXWb67xbLifV9lubHbbYwYMcLsKCekzupepGkat9xyC+3atcXI+gzDhxaqKP+flLJmSk3Z71x7zTV1nl8VGhJClRosUf6kuvb1EBoaam6QANa2bVtatoxSO7qegFH+O0II0+aVhoWFMXz4BWwr1MlUo84BKafSYEuBzpAhQxtty/dToQpnLwsODmbu3LlERbVEZqxBOlVTfl9jFPyEUbyNMWPGMHLkyDp/f2homFoVrvxFZe3rQRXO5hFCkJzcDyrTkYbL7Di+q3w/Xbp0NbVgGTduHBEREby/341uqHNpIDGk5P39LsLCQrnkkkvMjnNSVOHcCJo3b86999xNSLAVI+MjpLvc7EhKLaN4B0beRgYOHMiVV15Zr8eIT0jgsOo8qPzJ4cqajTfi4xu3L67yV/369UMaOrL8oNlRfJJ0FmNUF9Cv3/FbbnpbaGgo111/PdkVOl9nqykbgeS7HA8Z5TpTpl7n05ue/JkqnBtJXFwcd8+di004MTL+g/RUmR0p4BmlaejZ6znzzDO58cYb6z0ftUOHDhRU6X+MMipKRrlOZPMIn942NhB06dKFyMgWGMW7zI7ik4ySnQghOPvss82OQnJyMsnJyXyZ5QmoKRtxoRpBFgiyQLtmGnEBtJHW4UqD/2a66d27t0+8Bk9W4PyEfECHDh2YM2cOmqe8ZuRZd5odKWAZ5QfQs/5L586duOOOO7DZbPV+rA4dOgBwqCxwTvbKsUkpOVQBHTp2MjtKwLNYLKSmpiArDiHdqjXgn0lpQOluevfuTYsWLcyOA8D1119PRPPmvJ7mpsIdGAMRI5McxIVoxIVoXNctmJFJDrMjNYoqj+TVNBehYc2YPn26T+8U+HeqcG5k3bt35447ZoOzACPjY6Shbks1NqMiEyPzM9omJTFnzhyCgoJO6fG6dOlCSHAwvxWoXqQKZFYYFFbr9Pbx3a8CRUpKCoAadf4bWX4Qw13B+eefb3aUP0RERHDHnf+kQhe8udeJrroVNUmGlLy110mJG2bfcSeRkZFmR6oTVTiboHfv3tx2223IqhxVPDcyozILI/Nj4uJiuPfeexpk8ZbNZuOcc89le7GBU1cn+kD3S74Hm9XKgAEDzI6iADExMZx+xhlQurNmlFUBwCjeTnh4hGlt6I6lffv2XH/DDfxeqvPxQZdq9dnESCn59JCLtBKdqVOn+vxmJ0ejCmeTDBgwgJkzZ9YUchmfIA01WultRmU2RsZqYlpFMf+++xp0FfmgQYNw65ItatQ5oDl1ydZCg75nnaU6aviQCy+4AMNVhizbZ3YUnyCdRcjygwwfPswnN5tISUlh9OjRbDzsYW2mGlhqSjZkufk2x8MFF1zA0KFDzY5TL6pwNtF5553HzBkzMCoy0DPWqOLZi4yqHIyM1bSKasmC+fMb/NZQp06d6NC+PRuydDyqnVLA+j7HTaXbYNSoUWZHUf6kT58+xMTEIgt/VSOYgF74K1arjeHDh5sd5ZgmTZrE4MGD+TLTzbeq00aTsPGwmy8y3Jx77rlMnjzZ7Dj1pgpnkw0aNIibbroRWZGBnqlGnr3BqMzBSP+I6KhIFiyY75WFMEIIrpg4kWKnzqZc9TMMRFUeydc5On369KFTJ7Uw0JdYLBbGjBmNUZWLrMo2O46ppKcSSneTkjKYiIgIs+MckxCC6dOn069fP9YccrEpVxXP/uyXPDcfHXDRp08fZsyY4de7qvpv8iYkJSWltnhOV3OeG1jNVJj/0CqqBQsXLPBqe7AzzjiD7t268WWWJ2BWhCv/37pMF9UegwkTJpgdRTmKQYMGERbWDKPgJ7OjmMoo3IqURr02e2psFouF2267jZ49evDBfhff56hroz/68bCbd393cfrppzNr1iyfnB5UF6pw9hEpKSncPHMmsjITI301Ulc7XZ0qoyIDI301sa2iWbjQu0Uz1IyQTJ4yhWpD8NGBwGo1GMi9SAH2l+p8n+Nh2LBhtG3b1uw4ylE4HA5Gjx6FLD+EUZVjdhxTSE8Vsngr/ZOTSUhIMDvOSbHZbNz5z3/S76yzWH3QxYYsdW30J99mu/nwgItevXtx15w5OBz+324vsK5uPu68887j1ltvRVbnqD7Pp8goP4SR8THxcTEsXLig0fqUJiUlcdlll/FboR5Q7ekCtRcp1CwIfG+/m+joaK666iqz4yjHceGFF9aMOudvMjuKKYzCX5GGh8suu8zsKHVis9n4x+23c+655/J5upvP01W3DV8npWRthos1h1z079+f2bPvwG63mx2rQajC2cecc845/GPWLKjOxUj/UO0wWA9G2e8YGWtonZjAggXzad68eaMef+zYsbQ/7TQ+POimoFq1v2rKpJT854CLIqfOzJtvJjg42OxIynEEBwdz0UVja0adKwNrrrP0VCKLfuPcc86hdevWZsepM4vFwsyZMxkyZAgbsmpu/auF2L5JNyQf7HexLtPN4MGDue22205pkzFfowpnH9S/f3/uvPNONHcRRvoHSHeF2ZH8hlGyGz3zU9q3P40FC+absvjFYrFw26xZWOxBvJrmolptxd1kfZPj4dd8D5deehldu3Y1O45yEi644ALCwyMw8n4IqFFLo+BnkB4uvfRSs6PUm8Vi4YYbbuDyyy/nl3wPr+xxqvOrj3Hqkn/vcbI5z8P48eO56aabsFgsZsdqUF4tnIUQLwohcoUQ2/7031oIIb4QQqTVfvSvLWMaSZ8+fbj77ruxGhUY6e8j3aVmR/J5RtF29Kz/0q1rV+bNu5ewsDDTssTGxvKP22eTX23w9u9OjAC6QAeK3cUePqu9DXnJJZeYHUc5SQ6Hg0suGY+szEKWHzQ7TqOQrhJk0W+kpKQQHx9vdpxTIoTgkksuYcaMGRwokzy/00mxU93Z8wWlLoOVO53sKzOYNm0aEyZM8KuttE+Wt0ecXwYu+Nt/uwtYK6XsCKyt/bdyFKeffjrz5t2LXXNhHHof6SwyO5LP0gt+Qc9ZT8+ePZk7d65P3DI/44wzmDx5CruKdD46oObkNSXp5Tpv7XWTlNSGGTNmNMmLQ1M2dOjQmr7O+d8FxG6Cet4PWG1WLr/8crOjNJjBgwczZ+5cig0rz+xwkl6umx0poGVW6Dy9w0WB28I//3kXQ4YMMTuS13i1cJZSfgUU/u0/jwVW1f59FXCRNzP4u86dO7NwwQJCHVpN8VydZ3YknyKlRM/diJH7HQMGDODOO+/0qVW7w4cPZ+zYsfyY6+HTQ6p4bgqyKnRW7XYR0aIld82ZS1BQkNmRlDqyWq1MmnQVRnURsnin2XG8yqg6jCzdy5jRoxttkXRj6dGjB0uWLCU4ogUrdzrZkh84C7J9yW8FHp7f6cQeFsH9ixfTu3dvsyN5lRlznGOklNkAtR9bmZDBr7Rr1477719ERHgIxqEPA25Ry7FIKTEOf41RsJnU1FRuvfVWn1uAIITgyiuv5IILLuCbHLV9rL/LrTR4ebeLkPAI7ps/3+stDhXv6devH506dUYW/Nhk239KKZG539KsWThjx441O45XtG7dmqXLltOxU2f+b5+Tz9NdampcI5FSsi7DxZt7nbRr34Gly5YHRDtOn14cKIS4QQixWQixOS8vsEda4+PjWXz/IqKjW2Ck/wcjQObmHYuUBnr2Woyi3xg9ejTTp0/32QUIQggmT55MSkoKX2a6+UyNPPulrAqdlbuc2ELCuG/+Alq1Uu/5/ZkQgmuvvQbDXdlkN0WRZXsxKrOZOPEKn5i+5i3h4eHcO28eqampbMhy81qaWjTobU5d8kaak7WZbs477zzmz1/Q6B2szGJG4XxYCBEHUPsx91hfKKV8TkrZV0rZNzo6utEC+qro6GgW37+I1q0TMDLWYJSmmR3JFNLwoGd8gizZzYQJE5g0aZLPzzHVNI1p06YxdOhQvqptCK9GRfzHgVKdF3a5CGoWwfwFC4mLizM7ktIAOnbsyKBBg5CFW5CuErPjNChpuJF535OU1JaUlBSz43idzWZj+vTpTJ06lbQSyTM7nORVNf3562YoqDZ4doeTHcUGV199NTNnzvS5u73eZEbh/B/gmtq/XwN8aEIGvxUREcHCBQvo1KkjeubnGEXbzY7UqKTuwshYjSw/wNSpUxk/frzPF81HWCwWrr/+esaNG8emXA9v7XWqPqR+YFeRh5d2O2kRHcP9i5f4zY5rysm58sorsdmt6Lnfmh2lQRkFv2C4ypg6dYrP3o1raEIILrjgAu6dN49qSzDP7HCyq0jNe25IacUent7upEI4uOeeexg9erTfXIMbirfb0b0BfA90FkJkCCGmAsuAoUKINGBo7b+VOggNDeXee++lZ8+e6Dnr0Qt+NjtSo5Ce6ppNYaqyueWWW7jggr83bPF9QggmTpzI1VdfzbZCnZd2O6lwq+LZV/1wuOa2b5uktixctIioqCizIykNLDIykkvGj0eW7ccoTzc7ToOQ7lJk4S8MGDAgIPuLd+/eneUrVhCb2JpX9zhZl6nu8J0qKSVfZblYtcdJdFw8y5av4MwzzzQ7lim83VXjCillnJTSJqVMlFK+IKUskFKeL6XsWPvx7103lJPgcDi48847GTBgAEbu9+i5G5v0vFnprulnrbkLuWP2bAYOHGh2pFMyevRobrvtNjIrhbql6IN0KVl9wMlHB1z07NWb+QsWmLKZjtI4Ro0aRatWMcjcr5HS/9ua6Ye/w2rRmDRpktlRTBMdHc399y/m3IEDWZvh5nU177nenLrkzb1OPkt307//AO5fvISYmBizY5nGpxcHKsdns9m49dZbSU1NxSjYjHH4myZZPEtXKUb6+1iNCubOnctZZ51ldqQGcc4553Df/Pl4bME8u8PJvhL/v2A3BdUeyat7nHx/2MPIkSO58847m/TCKqXmXDplymQMZxFG4Vaz45wSoyIdWbaP8eMvJtDXBjkcDm6++WYmT57M7hJDDVLUQ37tfObtRQaTJk1i1qxZAX8+VIWzn7NYLEyfPp2RI0diFG1Fz17XpBr6S2cRxqH3CbJ4mD//Ps444wyzIzWozp07s3TZclrGxPHy7mq+zXY3yTc//iKvqubiurfU4IYbbuDaa68NmPmhga5Pnz706tULWbAZ6a4wO069SKkjc78mOroVo0ePNjuOTxBCMGLECObNuw+nNZindzjZUajmPZ+M3X+bzzxmzJiAm898NKpwbgKEEFxzzTVcdtllyJJd6FlfNInbjbK6ACP9A0KDNBYuXEDHjh3NjuQVrVq1YsnSpfQ9qx9rDrl4e58Tl66K58a2o9DD0zucOK3BzJt3H0OHDjU7ktLIJk+ejIaBnve92VHqxSj8DaO6iClTJmO3282O41Nq5j0/QEKbJF5Lc7I2Q817PhYpJeszXfx7t5PYhESWr3ggYOczH40qnJsIIQSXXnopV111FbJ0L3rmZ0jDf4tnWZWHkf4B4WEOFi1aSFJSktmRvCo4OJjZs2czceJEthbqPLvDSWF107lz4MsMKfki3cVraU4S27Rl+YoH6N69u9mxFBPExcUxZsxoZMluv9toSnoqkAWb6NmzJ3369DE7jk+Kiopi0aL7GTx4MOsy3by2R817/rsj/Zm/yHBzzrnncP/iJapn/d+owrmJGTt2LFOmTEGW7UfP/ARp+N8tKaMqBz39QyIjwrh/0aKAaf8lhGDcuHHMmTOXMhw8uV3dUvS2crfk5d1O1me5SU1NVZ0zFMaNG0fzyEjk4a/9atqbnvsDAp3Jkyer2+nHYbfbuemmm5gyZQp7SmumZuWbPO85LlQjLtT8cqzwb/2Zb7nlVhwOh9mxfI75PymlwV144YXccMMNyPJD6Blr/Kp4NqpyMNI/IqplcxYtWhiQK3d79erFigceIL72luKag0501e+5we0v1XliWzWHKgU33ngjN954o7q9rRAcHMy111yDUZ2HUbzD7DgnxajMQZbsYvSoUcTHx5sdx+cJIbjwwguZN+++P/o9pxWbd50cmeRgZJK5BervJTpP73BSTuD2Zz5ZqnBuooYOHcpNN92IrMjwm5HnI0VzdFQkixYuCOgV4a1ateL++xdzwQUX8G2Oh5W7nBQ7/Wf0y5cZtf1IX9xVTWhkNEuXLiM1NdXsWIoPOfvss+natRvkb0Tq1WbHOS4pJTL3ayKaRzJ+/Hiz4/iV7t27s2z5cqLjE1i1xxmQi7OllPxw2M1Lu6uJjI5l2fLlaj7zCajCuQlLSUnhxhunI8sPYWR+6tNzno2qw7UjzZEsXLCAli1bmh3JdDabjalTpzJr1ixyXVae3K52wTpVFW7JK7tr+pH2S+7P8hUrmvz8eaXuhBBMnToFqTsx8jaZHee4ZMkujKpcrp50VcC3CauPI4MUZ/U9izWHXLy/3xUwO7rqhuQ/B1y1/ep7sWTpUmJjY82O5fNU4dzEpaamMn36dIzyg+iZn/pktw1ZnVdTNLdozsIF81XR/Ddnn302Kx54gFbxifx7T83UjUA5sTek/aU6T2yv5kCF4LrrruMf//gHISEhZsdSfFRSUhJDhgzBKP4N6fTNfbqk7kLm/0DHjh39flMoMwUHB3P77NmMHz+en/I8rNrtpKqJLxqs9khe2ePkx1wPY8eO5c47/6nOhydJFc4B4Pzzz+f6669Hlh9Az1rrU7eipLMYI/0jIiPCWLBgvlqYdQxxcXEsXrL0j6kbz+9UXTdOliEl6zJdvFA7NWPxkiUMHz5czd9TTujyyy8nKCgI3Uc3lzIKfsJwVzJlyhT1ej5FmqYxYcIEZs6cycEKeHaHk4Imeo4tcho8t9PJ/jLJ9OnTueqqq1S/+jpQhXOAGDZsGBMnTkSWpmEc/tonLgLSXYaR8R9Cgq3cd9+8gJ7TfDLsdjtTp05l9uzZFOo2ntzuZJsPdd3wlZXhf1bqMnhpl5O1GW7OOedclq94gHbt2pkdS/ETERERTLj8cmRFOrL8oNlx/kK6SpCFWxg0aBAdOnQwO06TMWjQIObNm0eV5uCZHU4OlvneXdpTkVGu88wOJ2XSxt333MP5559vdiS/41tXOcWrLrroIsaMGYNR9BtG/o+mZpGeKoz0j7BrHubde69aCV4HycnJrHjgQRKT2vFGmpMP9ztx+8DUDV9YGf5nacUentzuJKNK46abbuKWW25Rc0CVOhs+fDgxMbHI/O99qj2dnvcDVpuFK664wuwoTU63bt1YsnQZ4S2ieGm3k51NZG1JWrGHF3Y5CQ6PZPGSpU1uJ97GogrnACKE4KqrriI1NRUjf3O9Wy0JRxTCUf8pFdLwYGSuQdPLmTt3jhoBrIeYmBgWLlrE6NGj+THXw7M+0IvUV+hS8nm6i5d3O2keHcey5ctJSUlRt7KVerFarUyadBVGdSGyeKfZcYCaDkSydC9jx4xRa0K8JC4ujvsXL6F1UlteT3PyU57b7Ein5Nd8D6/scRGX0JrFS5aSmJhodiS/pQrnACOE4IYbbuDMHj3QczZgVKTX+TEssQOxxNZvIYqUEj17HUZlDrfccjNdu3at1+MoNV03rr76au666y7KCOKp7U62FjSNkZH6KnEZvLjLyYbaDU2WLV9O69atzY6l+Ll+/frRuXNnZMGPSN1lapaa9nPfER4ewZgxY0zN0tRFREQwf/4CTj/9DN773cWGLHN/9vX1bbabt/c56dK1KwsWLiQyMtLsSH5NFc4ByGKxcPs//kFiQgJG5meNumLcyP8RWZrGxIkTGTBgQKMdtynr06cPDzz4IEnt2/PWXt+ZutHY0oo9PLnNSXa1hVtuuYUbb7xR7XqlNAghBNdccw2GuxKj8FdTs8jy/RiV2UyYcLmaetQIgoODuWvOHM499xw+T3fzRbrLJ9YInax1mS7WHHKRnJzM3XffTWhoqNmR/J4qnANUSEgIc+fOISw0CCNzDVJ3ev2YRulejPzNpKamctFFF3n9eIEkKiqKBQsWMmbMGH7M9fBcE14R/neGlHyR7mLVbictYuJZvmKFas2lNLiOHTuSnJyMLNqC9FSZkkFKA5n/IzGxcWrTnkZks9m4+eZbSE1NZX2Wm0/TfX+jFFl7Xlyb4ea8885j1qxZamfUBqIK5wAWHR3NnXfMBncZerZ329RJZxFGzjo6dOjIddddp+abekHNXMxJ3HXXXZRIB08FwIYpFW7Jqt1O1me5GTR4MEuXLSMhIcHsWEoTdfnll4Phxij42ZTjy9I0jOoCrphwuRWdf3oAABoRSURBVGof1sg0TWPatGkMGzaMb7LdfHzQd0eepZR8lu5mfe2UtRkzZqjXSwNShXOA69KlC1dffTWybD9G4S9eOYY03BhZnxIaHMTs2bdjs9m8chylRp8+fVi+YgWxia359x4nX6S7MHz0BH8qMsp1ntru5GCFYPr06cyYMUNNzVC8qnXr1gwcOBBZvA3prmjUY0upIws20aZNkprmZhJN07juuusYOXIk3x/28Mkh3yyev8hw83W2m2HDhjFt2jQ0TZV6DUk9mwojRoygf//+GLk/YFRmNfjj6zlfYTiLmDXrNrUCvJHExMRw//2LSUlJYX2Wm1W7nVQ2oZ2wNue6eW6nE2tYcxbdf7/qRao0mssuuwyBgVHwU6MeV5bsxnCWMHHiFaoQMtGR+e5HNqP6MtO3um18leViQ5ab888/n+uuu069VrxAPaMKQghuvPFGoqKjkDnrkEbDnQiMst+RJbsYf/HFnHnmmQ32uMqJORwObrrpJqZNm8aBcnhmh5NcP29Zp0vJ6gNO3t/vonv301nxwAO0b9/e7FhKAImJiWHw4MHIkh1IT+OMOktpIAt/pt1pp9G7d+9GOaZybEIIJk+ezODBg1mb6ebbbN8onn847OazdDfnnHMO119/vZoS6SWqcFaAmsWCM2fMwHCWYuR+3yCPKT1VyMMbSEpqyyWXXNIgj6nU3ZAhQ5i/YAEeWyjP7PDfec+Vnpr5zN8f9jBq1Cjm3n03zZo1MzuWEoDGjRsH0sAoaJwOG7I0DcNZwqWXXKKKIR+haRrTp08nOTmZNYdcbMk397y6rdDD6gMu+vTpw8yZM9WcZi9ShbPyh+7duzNy5IianQXr0d/57/ScDQjDxc03z8RqtTZAQqW+OnfuzLLly4lPbMOre5x8ne37q8L/LK/K4JntTg6Ww4wZM7jmmmvUhUExTWxsLOeeey6yeLvXO2xIKZEFP5GY2Jo+ffp49VhK3VgsFm699Va6dunCu/tdpm3PnV6u8/Y+Fx07dmTWrFnqeutlqnBW/uKKK66o2V728FdIWf+TgFF+CFm2j8suu5SkpKQGTKjUV1RUFIvuv5/k/v359JCLjw76x6LBg2U6z+104raFMH/BAgYPHmx2JEXh4osvRkoPRtFWrx5Hlv2O4Sxi/PiL1XxVH2Sz2bjjzjuJjm7Fa2muRm8DWuQ0eDXNRWSLltz5z3+qBdKNQP0WKn/hcDiYMmUyhrMYo7B+FwQpdWTuN7SKiWH06NENnFA5FQ6Hg1mzZjF69Gg2HvbwepoTl+67xfO2Ag8v7nIS0bIVS5YupXPnzmZHUhQAEhMT6dunDxRvRxreu00vi7YQFR2tOmn4sGbNmjH37rsR9iBeTXPhbKRzqkuXvLrHha7ZmTN3LhEREY1y3ECnCmflf/Tu3ZtevXojCzbXa/GLUfgbhrOIKZMnq9ZzPkjTNK6++mqmTJnCrmKdF32048b3OW7e3OvktA4dWLxkCTExMWZHUpS/GDVqFIanClmy2yuPb1QdxqjMZtTIkWpqko+Li4vjH7fPJq/K4MP9zkaZCrf6oIucSp1Z//gHrVu39vrxlBqqcFaOavLkaxHoGHmb6/R9UnciCzbTo0dPNR/Px1144YXcfvtssivhxV1Oyt2+UzxvyHKx+qCLPn37Mm/efWoRoOKTunXrRlJSW2TxFq8USkbhFoKCgklJSWnwx1Ya3hlnnMHll1/OlgKdTbneXSz4c56bn/I8XHzxxfTq1curx1L+ShXOylHFxcWRmpKCLNmJdJef9PcZhVuRupMrr5zoxXRKQ0lOTuauOXMocGms3Omk1GVuu7oj28R+XttS6fbbb1dz9hSfJYRg9OhRGNVFyAZYUP1n0l2BLNvLkCHnExIS0qCPrXjPuHHj6NmjB6sPucmu8M5iwdwqg/8cdNO9ezcuu+wyrxxDOTZVOCvHdNFFF4GQGAUnt6Og1F1QvJXevXvTrl07L6dTGkqPHj24+557KDOsrNzposSk4vnv28TefPPNanW44vPOPvtswsKaYRRvb9DHNYp3gJQMHz68QR9X8S5N07j5llsIC2vGu/vd6EbD3onQpeTd3104gkK49dbb1BQeE6jCWTmmmJgYBp13Xm2j/xO3XDKKt2N4qlXPZj/UrVs37p03jwpp5eXdLipMmLaxPqtmm9ihQ4cybdo0dUFQ/ILNZiMlZTCy/ECDbcMtpQGlOzn9jDOIjY1tkMdUGk94eDjTpk8nu0JnfVbDbo7yTbabjHKd62+4gcjIyAZ9bOXkqMJZOa6xY8ciDQ9Gyc7jfp2UEoq307VrNzp27NhI6ZSG1KlTJ+6aM4cit2DVbifVjbhg8LscN//NcHPeeeepbWIVvzNkyJCaDVFOcJ48WbLiEIarjGFDhzbI4ymN76yzzmLgwIGsz/I02JSN3EqDtZke+vdP5uyzz26Qx1TqTl2dlONKTEykc5cuULLjuItfZEUGhquEYcPUid6fde/endtvn01OleTVNCeeBr7NeDRb8j18fNDFWWedxU033aSKZsXvxMfH061bdyjZ2SCLBI3inTRrFk7fvn0bIJ1ilsmTJxMWFspHB099wykpJasPuQgKCua6665voIRKfagrlHJCw4cNw3CWICszjvk1RvF2QkPDSE5ObsRkijf06dOHGTNnsr9U5z8HXF5tq5RervPefhddu3ThttvUfD3Ff6WmpmC4SpFVOaf0OFKvhvIDDBp0nmrn6eeaNWvGFROv5GCZzm+FpzbqvKNIZ1+JzuUTJqh+zSZThbNyQsnJyQQFBWOUpB3181J3qRN9EzNw4EDGjx/PT3kevsvxTlul4todr1q0jGL2HXdgt9u9chxFaQz9+vXDZrcjS/ac0uPI0n1IaTBw4MAGSqaYKSUlhbZtk/g03VPvzabchuTTdA+JCQkMGzasgRMqdaUKZ+WE7HY7ffv2QVQcqFm08jey/CBS6mpnqybmsssuIzk5mU/SXewtadi2Sh5D8lpazY5Xd82ZQ3h4eIM+vqI0tuDgYJL79YPyvUhZ/98XWbqH+PgE1ZmoibBYLEyePIUSp86P9ezt/FOuh8JqnWsnT1Z35XyAKpyVk9K/f/+aHbIqs/7nc0bZPsLDI+jUqZMJyRRv0TSNmTNnkhAfzzu/uxp0g5TP0l1kVejcfMstascrpckYOHAghqcaWX6oXt8v3WUYlVmcd95AhBANnE4xS7du3TjjjNP5Oqfuo84eQ7Ihx0OXzp0588wzvZRQqQtVOCv/r717DY7qvO84/vvrthISkpBANwQSMgJkJCPEzS4Gxy+MaTB2Ljb2JHUyTeNMOm2dptNpO5MXzbSTNJ7EbiaZznT8ppdxp20mTWd8SeN66mlSNyE2qWNsEoNtMBiDZS4WkpC02t3z74tdgWQLOCuze3bR9zPD7O7Zs9JPL1j99OxznieUdevWqaysXD765ozj7ilp7Ji2bNnMRV3XoMrKSv3hl/9IE0GJ/u1wXMFVmO/86nvp6R87d+7Upk2brkJKoDD09fWpqmqBgpHDc3r91Ov49O7ac889ezQ6GWS9o+C+U0kNxwPds2cPf0wVCJoOQqmsrNSaNaulsbdnHPfxU/JUgr+Er2EdHR36zGc/q0NDc/+occpYwvWDIwktX75M999//1VKCBSG8vLyy05ruxIfOaylS9vV1taWg3SIUk9Pj9auvV7PDSaVCjkAEbjrf99JaVV3t/r6+nKcEGFRnBFab2+vgonT6au+MzxTpK+//vqoYiEPbr/9dt3Q16dnjic/1LbcP3prUhMp6cEHv8TFgLgmbdmyJT1dY5ZpbRZbLIstnvV1nhyXj53UjTeyMtG1ateuOzQcD/Tqe+HmwB8aSunsREq77riD0eYCQnFGaFPlePovBB97W+3ty7i46xpnZvr8Aw8opRI9dXRyTl/jyHBKvziV1B27d6ujo+MqJwQKQ39/v8rLK+SzTNcobdmm0pbZV8tIT4NzlvS8hg0MDGhxY4P2Dob75G7vYFL1dXXavHlzjpMhGxRnhNbV1SUrKZGPn5KUXpDd4qe0ejUXBc4Hra2t+uTdd+uVs6msV9kI3PXE0YSWLG5kS3Zc02KxmHp710pjb2X1umD0mOrqF6mzszM3wRC50tJS7bh9pw4Pp3R64vKf3A3FA712LqXbduxQWVlZnhIiDIozQovFYlratlQeTxdnJUcVJCdYNmkeufPOO7W4sUHPHM9uJ6yXTic1OJbSb93/GVVWVuYwIRC9/v5+BfEh+eS5UOe7B7Lx4xpY389H8te47du3y0zaf+byo85Tz99yyy35iIUsUJyRla6uFbL4aUmST6QLNCMk80d5ebn23Hufjo+m9KuQ8/SSgevZEyl1dnboxhtvzHFCIHrr1q2TJAXnw406+/i7CpITF16Ha1djY6PWrF6j/WeCyw4+7D8baOXK69Tc3JzHdAiD4oysLF++XEHivDw1IY+/d+EY5o/t27errbVVz76dDDXq/OLp9OL9n/rUp1myEPNCW1ubGhcvCb2es58/JpmxOtE8cfO2bTo1ntLg+Ozvn6fHA508n9LNN7N7ZCHitxiy0traKknyyWH55JBqa+tUVVUVcSrkU2lpqT728Y/rnbGUDg9ffp6eu+tngyl1dixXf39/nhIC0TIz3dDXK5s4GeqPSx8/oY7lHVq4cGEe0iFqGzdulCQdHJp9usbBofSneaxzX5gozsjKVHHW5JCUOKe2ttZoAyESW7du1cKaGv30ncRlzzs8HGhwLKWP7mI5JcwvPT09CpITUvzsZc9zT0njg1q7liU954uGhgZ1dnbo0NDsAw8Hz6XUvrRNTU1NeU6GMCjOyMrUf2RPDMuSI2ppaYk4EaJQUVGh23bs0MGhlIbilx51/vlgQrULa7R169Y8pgOiN7V8ZzDLes7T+fi78iDJWvjzzPr1Azo2mtJEcuYnEpMp15sjgdYPbIgoGa6E4oysxGIxVVfXyBMjCibPq7GxMepIiMitt94q16WvDh9Pul49F2jb9lvY7ATzTlNTkxYtapCPX6E4j52UJK1ZsyYfsVAg+vr6FLh0bHTmRdbHRwOlAmenwAJGcUbWFjUskiZOS3I1NDREHQcRaWlpUffKlXrpzOwjzgfOJpUKXNu2cYEL5h8z0+rVq2Txdy97nk8MqqmpWXV1dXlKhkLQ3d2tkpISHR2Z+f755mhKZtKqVeyPUKgozsja4sZG+UT6l8GiRYsiToMo3bxtm94ZS+nU+AfL88tnU2ppblJXV1cEyYDodXd3K4gPy5PjlzzH4u9q1aruPKZCIaisrFRnZ4eOjs587zw6EmhZe7uqq6sjSoYroTgja9O312aUZH7bsCE9D+/Q0MyPGydTriMjgTZu2sxFgZi3Vq5cKSk9qjwbT5xXMDl64TzML93dq3RizBVkVl5xd50Yc63sZrS5kFGckbXpSybV1NREmARRa25uVltri1573xbcR0ZSSgXOEnSY11asWCGZycdnn64x9ckdxXl+6uzsVDwZ6L14ujgPJ1xjiYBNxQocxRlZm16cWXcU6/rX68hIoGRw8erwN86lVF5epp6engiTAdGqqqpSc3OLPH5m1ud94rRkxiZS89RUQT45lp6ucfJ8MOM4ClNkxdnMdprZQTN73cz+LKocyF5vb6+WLVuugYENzMOCenp6lAz8wpu/JB0bdV3XdR2raWDeW9HZIZu8RHGOn1HTkiY2kZqnli1bJkkXrhE5NeEzjqMwlUXxTc2sVNLfSLpN0nFJL5jZ4+7+qyjyIDurV6/WI488HHUMFIipq7/3vZvUUNzlkk6MBdq1enW0wYAC0NnZqb1796okmJSVzPxD0ibPqLOH+azzVSwWU8Oiep2eGJWU3mp7YU01UyALXCTFWdJmSa+7+2FJMrN/kXSXJIozUGQaGxvV0tysfYOD2nfq4prOvb29EaYCCsPUNAyPn5VVXdwwyoOEgviQOjo6ooqGAtC2tF1HDh3QU0fjemM4pbaOpVFHwhVEVZyXSnpr2uPjkrZElAXAh/SNhx7S2bMXtxauqKhgu1hA0tKlmSIUH5KmFWdNnpMktbe3R5AKhWJgYEBvvP66XhySZGUa2MCOgYUuquI82/pU/oGTzL4g6QuSuHgCKGDV1dXMdwdm0dTUpJKSUvnkezOOTz1ua2uLIhYKxO7du7V79+6oYyALUV0ceFzS9Nnv7ZI+sC+puz/q7hvdfeOSJUvyFg4AgKuhrKxMTU1N8smhGcc9nn7c2toaRSwAcxRVcX5BUreZrTCzCkn3SXo8oiwAAORMe/tSWeLcjGM+OaSGhkbFYrGIUgGYi0iKs7snJf2+pKcl/VrS99z9QBRZAADIpebmZvnksNynzUhMDKu1teXSLwJQkKKa4yx3/6GkH0b1/QEAyIfm5mZ5kJBS41LZAkmSJUfU1MQGQUCxYedAAAByaGqFGU8Mp2+DpILEeTU3N0cZC8AcUJwBAMihCxe3T6aLsxIjM48DKBoUZwAAcqixsVGS5MnzmdvRGccBFA+KMwAAObRgwQJVxGJSIl2Yp24pzkDxoTgDAJBDZqaGhsZpI87p24aGhihjAZgDijMAADm2uLFRSk6NOJ9XdXWNKioqog0FIGsUZwAAcmzRonqVBOOSJE+Nqa6+PuJEAOaC4gwAQI7V1tYqSKaLs1LjWlRfF20gAHNCcQYAIMfq6+vlqYQ8SKgkNa56RpyBokRxBgAgx+rqMiPMyXF5cly1tbXRBgIwJxRnAAByrKamRlJ6fnOQimvhwoURJwIwFxRnAABy7EJRnjw38zGAokJxBgAgxy6MOGeK89RjAMWF4gwAQI69vzhXV1dHGQfAHFGcAQDIsQULFqTvJEYkUZyBYkVxBgAgxyoqKlRaWibP7B54oUgDKCoUZwAA8qCqqkpKjF68D6DoUJwBAMiD9CizT7sPoNhQnAEAyIPKqsoL92OxWIRJAMwVxRkAgDyoqkwX54qKmEpK+PULFCP+5wIAkAeVmeIcq2S0GShWFGcAAPLgQnGOVV7hTACFiuIMAEAeVFRUzLgFUHwozgAA5MFUYY7FKM5AsaI4AwCQBxeKcwVznIFiRXEGACAPLk7VKI84CYC5ojgDAJAHZWVlkqTycoozUKwozgAA5MFUYTaziJMAmCuKMwAAeUBxBoofxRkAgDyoqamRJNXW1kacBMBclUUdAACA+WDbtm1asmSJurq6oo4CYI4ozgAA5EF5ebn6+vqijgHgQ2CqBgAAABACxRkAAAAIgeIMAAAAhEBxBgAAAEKgOAMAAAAhUJwBAACAECjOAAAAQAgUZwAAACAEijMAAAAQAsUZAAAACIHiDAAAAIRAcQYAAABCoDgDAAAAIVCcAQAAgBAozgAAAEAIFGcAAAAgBIozAAAAEIK5e9QZQjGzU5KORp0DmMViSaejDgEARYb3ThSqDndfMtsTRVOcgUJlZvvcfWPUOQCgmPDeiWLEVA0AAAAgBIozAAAAEALFGfjwHo06AAAUId47UXSY4wwAAACEwIgzAAAAEALFGciCmbmZPTzt8R+b2VcjjAQABcnSnjOz35x2bI+Z/SjKXMCHQXEGshOX9AkzWxx1EAAoZJ6eC/pFSY+YWaWZVUv6mqTfizYZMHcUZyA7SaUvaPny+58wsw4z+y8z25+5XZ7/eABQONz9FUlPSPpTSX8u6TFJXzGzF8zsRTO7S5LMbK2ZPW9mv8y8h3ZHGBu4JC4OBLJgZqOS2iTtl7RO0gOSatz9q2b2hKTvu/s/mNnnJN3p7h+LMC4ARC4z0vx/kiYlPSnpgLs/Zmb1kp6XtF7SNyTtdfd/MrMKSaXuPh5ZaOASKM5AFsxs1N1rzOwvJCUkjeticT4tqdXdE2ZWLumkuzOlA8C8l3nPHJW0R1Kl0p/eSVKDpNuVLs9fkfSPkn7g7q9FkRO4krKoAwBF6ttKj6D83WXO4a9SAEgLMv9M0ifd/eD7nv+1mf1c0i5JT5vZ59392XyHBK6EOc7AHLj7WUnfk/Q70w7/VNJ9mfuflvRcvnMBQIF7WtIfmJlJkpmtz9x2STrs7t+R9LikG6KLCFwaxRmYu4clTZ+K8aCk3zaz/ZLul/SlSFIBQOH6S0nlkvab2SuZx5J0r6RXzOyXktYoPWUDKDjMcQYAAABCYMQZAAAACIHiDAAAAIRAcQYAAABCoDgDAAAAIVCcAQAAgBAozgAwD5jZR8zsyahzAEAxozgDAC7LzNhlFgBEcQaAgmRm1Wb2lJm9ZGavmNm9ZvammX3dzH5mZvvMbMDMnjazN8zsi5nXmZl9M/Oal83s3lm+9iYze9HMusxsg5n92Mx+kflarZlz/jvzvX4sNvMBAEkSowgAUJh2Sjrh7rskyczqJD0k6S13v8nM/lrS30vaKqlS0gFJfyvpE5L6Ja1TemfLF8zsJ1Nf1Mx+Q9J3Jd0l6aSkxyTd5e6nMiX7a5I+lzm93t1vyfUPCgDFguIMAIXpZUnfMrOHJD3p7v9jZpL0+LTna9x9RNKImU2YWb2kmyX9s7unJA1mRow3SRqW1CPpUUk73P2EmfVK6pX0TOZrlypdpqf8a85/SgAoIhRnAChA7n7IzDZI+qikvzKz/8w8Fc/cBtPuTz0uk2SX+bInlR6dXi/pRObcA+5+0yXOPz/H+ABwTWKOMwAUIDNrkzTm7o9J+pakgZAv/Ymke82s1MyWSNou6fnMc0OSdkn6upl9RNJBSUvM7KbM9yw3s7VX8ccAgGsKI84AUJj6JH3TzAJJCUm/K+n7IV7375JukvSSJJf0J+7+jpmtkSR3HzSz3ZL+Q+m5zHdL+k5mDnWZpG8rPV8aAPA+5u5RZwAAAAAKHlM1AAAAgBAozgAAAEAIFGcAAAAgBIozAAAAEALFGQAAAAiB4gwAAACEQHEGAAAAQqA4AwAAACH8P3mNDeEUzSYA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6" name="Picture 8" descr="C:\Users\Prashant\Desktop\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40" y="1219200"/>
            <a:ext cx="4444747" cy="30749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29000" y="589773"/>
            <a:ext cx="2516202" cy="430887"/>
          </a:xfrm>
          <a:prstGeom prst="rect">
            <a:avLst/>
          </a:prstGeom>
        </p:spPr>
        <p:txBody>
          <a:bodyPr wrap="none">
            <a:spAutoFit/>
          </a:bodyPr>
          <a:lstStyle/>
          <a:p>
            <a:r>
              <a:rPr lang="en-US" sz="2200" b="1" dirty="0" smtClean="0"/>
              <a:t>Strip &amp; Swarm </a:t>
            </a:r>
            <a:r>
              <a:rPr lang="en-US" sz="2200" b="1" dirty="0"/>
              <a:t>Plots</a:t>
            </a:r>
            <a:endParaRPr lang="en-IN" sz="2200" dirty="0"/>
          </a:p>
        </p:txBody>
      </p:sp>
    </p:spTree>
    <p:extLst>
      <p:ext uri="{BB962C8B-B14F-4D97-AF65-F5344CB8AC3E}">
        <p14:creationId xmlns:p14="http://schemas.microsoft.com/office/powerpoint/2010/main" val="2246893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685800"/>
            <a:ext cx="6698663" cy="923330"/>
          </a:xfrm>
          <a:prstGeom prst="rect">
            <a:avLst/>
          </a:prstGeom>
        </p:spPr>
        <p:txBody>
          <a:bodyPr wrap="square">
            <a:spAutoFit/>
          </a:bodyPr>
          <a:lstStyle/>
          <a:p>
            <a:r>
              <a:rPr lang="en-IN" b="1" dirty="0" smtClean="0"/>
              <a:t>	           BIVARIATE DISTRIBUTIONS</a:t>
            </a:r>
          </a:p>
          <a:p>
            <a:r>
              <a:rPr lang="en-IN" b="1" dirty="0" smtClean="0"/>
              <a:t> </a:t>
            </a:r>
          </a:p>
          <a:p>
            <a:r>
              <a:rPr lang="en-IN" b="1" dirty="0" err="1" smtClean="0"/>
              <a:t>Seaborn</a:t>
            </a:r>
            <a:r>
              <a:rPr lang="en-IN" b="1" dirty="0" smtClean="0"/>
              <a:t> </a:t>
            </a:r>
            <a:r>
              <a:rPr lang="en-IN" b="1" dirty="0" err="1" smtClean="0"/>
              <a:t>jointplot</a:t>
            </a:r>
            <a:r>
              <a:rPr lang="en-IN" b="1" dirty="0" smtClean="0"/>
              <a:t>(bi variate) &amp;  </a:t>
            </a:r>
            <a:r>
              <a:rPr lang="en-IN" b="1" dirty="0" err="1" smtClean="0"/>
              <a:t>pairplot</a:t>
            </a:r>
            <a:r>
              <a:rPr lang="en-IN" b="1" dirty="0" smtClean="0"/>
              <a:t>(multi variate)</a:t>
            </a:r>
            <a:endParaRPr lang="en-IN" b="1" dirty="0"/>
          </a:p>
        </p:txBody>
      </p:sp>
      <p:pic>
        <p:nvPicPr>
          <p:cNvPr id="17410" name="Picture 2" descr="C:\Users\Prashant\Desktop\download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9130"/>
            <a:ext cx="4095980" cy="4067211"/>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Prashant\Desktop\download (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849940"/>
            <a:ext cx="3581400" cy="358558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0" y="191068"/>
            <a:ext cx="1310185" cy="614149"/>
            <a:chOff x="0" y="191068"/>
            <a:chExt cx="1310185" cy="614149"/>
          </a:xfrm>
        </p:grpSpPr>
        <p:sp>
          <p:nvSpPr>
            <p:cNvPr id="6" name="Rectangle 5"/>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274908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rashant\Desktop\joi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51" y="1524000"/>
            <a:ext cx="4635496" cy="35814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Prashant\Desktop\pai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6168"/>
            <a:ext cx="4280049" cy="357743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9376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4580" y="457200"/>
            <a:ext cx="3733800" cy="646331"/>
          </a:xfrm>
          <a:prstGeom prst="rect">
            <a:avLst/>
          </a:prstGeom>
          <a:noFill/>
        </p:spPr>
        <p:txBody>
          <a:bodyPr wrap="square" rtlCol="0">
            <a:spAutoFit/>
          </a:bodyPr>
          <a:lstStyle/>
          <a:p>
            <a:r>
              <a:rPr lang="en-IN" b="1" dirty="0" smtClean="0"/>
              <a:t>                       </a:t>
            </a:r>
            <a:r>
              <a:rPr lang="en-IN" b="1" dirty="0" err="1" smtClean="0"/>
              <a:t>Seaborn</a:t>
            </a:r>
            <a:r>
              <a:rPr lang="en-IN" b="1" dirty="0" smtClean="0"/>
              <a:t> Heat map</a:t>
            </a:r>
          </a:p>
          <a:p>
            <a:r>
              <a:rPr lang="en-IN" b="1" dirty="0" smtClean="0"/>
              <a:t>           Correlation Between Variables </a:t>
            </a:r>
            <a:endParaRPr lang="en-IN" b="1" dirty="0"/>
          </a:p>
        </p:txBody>
      </p:sp>
      <p:grpSp>
        <p:nvGrpSpPr>
          <p:cNvPr id="4" name="Group 3"/>
          <p:cNvGrpSpPr/>
          <p:nvPr/>
        </p:nvGrpSpPr>
        <p:grpSpPr>
          <a:xfrm>
            <a:off x="0" y="191068"/>
            <a:ext cx="1310185" cy="614149"/>
            <a:chOff x="0" y="191068"/>
            <a:chExt cx="1310185" cy="614149"/>
          </a:xfrm>
        </p:grpSpPr>
        <p:sp>
          <p:nvSpPr>
            <p:cNvPr id="5" name="Rectangle 4"/>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AutoShape 2" descr="data:image/png;base64,iVBORw0KGgoAAAANSUhEUgAAA5kAAAKHCAYAAAAL/Yx5AAAABHNCSVQICAgIfAhkiAAAAAlwSFlzAAALEgAACxIB0t1+/AAAADh0RVh0U29mdHdhcmUAbWF0cGxvdGxpYiB2ZXJzaW9uMy4yLjAsIGh0dHA6Ly9tYXRwbG90bGliLm9yZy8GearUAAAgAElEQVR4nOzdd3ybxf3A8c9JsmR5St6xE49sZzjO3oNNoOwNZVMobRmFllIKBULKaikt9McqBUKAkARKWaGQkIQEAtmJR7adxHG895KXdL8/5NiW7ZC0yJKTft+vl1+J9dwjf09399xzz93zSGmtEUIIIYQQQgghvMHg7wCEEEIIIYQQQpw8ZJAphBBCCCGEEMJrZJAphBBCCCGEEMJrZJAphBBCCCGEEMJrZJAphBBCCCGEEMJrZJAphBBCCCGEEMJrTP4OQIA18aqT4ntk4i650t8heE3gKLu/Q/Caxh1V/g7Ba5yJ4f4OwWvC7SfPNb6gIOXvELwmLOTkyYvd4vR3CF6zflOrv0PwmkD7yXXqZTh5mgynpJ48bebOEfX+DsFrhtt+dMLVMl+e2zvyFvXJz+fkOcsRQgghhBBCCOF3J9flNCGEEEIIIYTwI6VkHk8+ASGEEEIIIYQQXiMzmUIIIYQQQgjhJUrm8eQTEEIIIYQQQgjhPTKTKYQQQgghhBBeIvdkykymEEIIIYQQQggvkkGmEEIIIYQQQgivkeWyQgghhBBCCOElslxWZjKFEEIIIYQQQniRzGQKIYQQQgghhJcopfwdgt/JTKYQQgghhBBCCK+RmUwhhBBCCCGE8BqZx5NPQAghhBBCCCGE18hM5knupT/extzTxlJaXsOEM+7zdzjHNGt4DA9fNBqDgsXr83jpy70e2ycPiuSVmyeTX9EAwL8zCnj+iz2YTQaW/GIGZpMBo1Hx2fYC/vLv3f7IQrsZCXYemDIIg0Hx3u4iXs045LH91MRI7hyfhEuD06V5Yn0OW4prAFhx+STqW5w4tcbp0lz20VZ/ZKHdrGHRPHzhaAwGxeL1B3lp5T6P7ZMHRfLKjZM6yiWzkOeX76GfLZBnrhpHdKgFl9Ys+u4gb6zd748stJudZOeR2YMxKsW72YW8sOlQj+nSYkP58PKx/PyzHSzbVwbAH08fymkpkZQ3tHDG25t8GXaPpsfb+c3EgRiV4p/7ivhHVr7H9lMGRPCL9GRcbfXoqU25bC2pITbIzOMzhhEVaMaF5r09Rby9q8BPuXCbEmvjnvSBGJTio/3FvLnbMy9nDYjm2mH9AXA4nTy9JYe91fUkhlj5w5Rh7ekSggN5JTuPd/f5Nz9HTIiy8bPUgRiAz/KLWbz/sMf2U/tFc8XABAAcrU6e25FDbm2DHyLtWU12FgVL3kW7XERMn0ns2XM9tjcWFXJowRs4DuURd/6FxJx5lsd27XKx54n5BNhsDPz5nb4MvZvZyRE8fNoQd9vPKOTFDQd7TJcWF8q/rpnALz7OYtmeUixGA0uuGofZqDAZFMv2lPLsN/49js3sb+d3UwZhUIqlu4v4e5f+5bTESO6a0NG/PP5dDpvb+pcvr3D3L0eOC5d86N/+5Yf0lQAGBUsvGEdJfRO3L8/2dfiUZ2az550laJeL+FnTST73bI/tWmv2vLOE8owsjGYzqTdfT1hyIvWFRWS9+Gp7OkdpGQMvOo/EM0+jNi+fXW++jbOxCWtUJCNvuwmT1erTfGmt+fuf/8XmdTuxBJq566ErGTS8f7d0z/z+LfbtzMdkMjJkxAB+9tvLMJmM/HPhKtZ8vgUAp9NF/oFi3vz3PELDg3yaD3+Rp8vKIPM/ppSaB6zRWq/wdyzHY+HSr3hpwee8+uzP/B3KMRkUzLskjWtfWkdRlYMPfzmbFVlF7Cuu9Ui3MbecW15d7/Fac6uLq1/4hoZmJyaDYumdM1m9s4RtByt9mYV2BgUPTRvMzf/OpLi+iSXnj2VVXjk5VR0nj98VVLIyrxyAofZgnj01lXPf7xi4XL9sO1VNrT6PvSuDgnkXp3Hty99SVO3gw7tnsSK7iH3FdR7pNu4v55Z/bPB4rdWp+cNH2WQfribYYuTjX87m6z2l3fb1FYOC+XOGcM0HGRTWNfHxleNYnlvO3oqGbul+Oz2Fr/IqPF5fuqOYBdsLePbM4b4Mu0cGBb+bPIhbl2dR1NDEu+eks+pQBbnVnepYYRWrDrk7+aG2IP40O5XzP9yMU2v+tCmXnRX1BJmMLP5ROt8WVnns69O8AL8eO4g71mZR0tDMG6els7agnP21jvY0BQ2N3P5VBrUtTqbG2bl//GBuXrmdvDoH167Y1v4+n/xoEqsLyv2Sj64MwB0jBvKbjdmUNTbzt6lj+Lakgrz6jnwVORq5d30mda1OJkbZuHvkYO78LsN/QXeiXS4OL3qHgXf9kgC7nb1P/IHwtDEExse3pzEGBZNwxZVUb9vW43uUrVxBYFw/nI2OHrf7ikHBY2cM45olWymqbeKjayewIqeUveU9tP1Zg1lzoKMONTldXLV4Kw0t7v7lvavGsTq3nK2FNV3/jE8YFPx+2mBu/Mzdv7x3wVhWdulfvi2o5Mt/uvMwLCKYv5yaytz3OvUvn26nso/0Lz+0r7x2ZAK5VQ2EBBh9Hr92udi9cBFjf3UXlgg7G+c9QVR6GiEJHW2kPCMLR3EJU5+cR03ufnYvfIeJD91PcL84Js97sP19vv7l/USPSwdg5+sLGXLFJdiHD6VgzTcc/Gw5gy4+36d527xuF4WHynjpvd+yJyuPF59+nz+9dle3dLPPGs89j14DwDMPvcXyD9cz95JpXHztKVx87SkAbFibzUeL1vzPDDCFmwyz/wNKKaPW+vcnygAT4JsNu6io8s8J/X9qTKKdg2X1HCpvoMWp+XjrYc4YFXfc+zc0OwEwGQ2YjAp0b0V6bGnRoeTVOMivbaTFpVmWW8qpiZEeaRpaXe3/Dwow+DPc7zUm0c7B8noOVXQql5HHVy6ltU1kH64GoL7Jyb7iWuLCfXs1trP02DAOVDvIq3GXy8d7SjhzYGS3dDeOSeCzfWWUN7R4vL6hoJqqxpZu6f1hdGQoebWN5Nc10urSfHaglFMGRHikcXSqY1aTEd1WycocLeysqAegodXJ/moHsUFmn8Xe1YiIUPLrGimob6JVa5YfKmVWvGe5ZJbXUtvibuNZ5TXEWLvHOzHWRn5dI0UNTT6J+1iG2UIpaGikyOHO1+qiUqbFepbRjqpa6lrd+dpZVUt0oP/KoauGA/sxx0RjiY7GYDJhmziR6gzPwWRAWBhBySkoY/cT/ObKCmoyM4mYPsNXIR9Ver8wDlQ2cKi6re3vKuGMwdHd0t0wrj+f7S2hrEvbb2ireyaDIsDo3+N1WnQoBzv1L5/mlnJa0tH7F6up7/YvP7SvjA0yM3tABO/tLvJRxJ5qcg9gjYnBGuNuI7GTJlK21fMiUenWDOKmTUEpRfiggbQ2OGiqqvZIU7FjF9aYKKxR7rw3FBVjGzYEgIiRqZRs3uKbDHWyYU0Wp8wdj1KKYaOTqK91UFHW/cLKhOmpKKVQSjFkZCJlJVXd0qz9Yiuzzhzri7D7DKUMPvvpq/puZD6mlEpWSu1SSi1QSmUopd5TSgUppQ4opX6vlPoauEwp9YZS6tK2fSYqpdYppbYrpTYopUKVUkal1B+VUhvb3uc2P2fthBFnC6SwqtMV/moHceGB3dKNS45g2a/m8PqtUxgSF9r+ukHBp7+aw6bHzubr3aVsy/PPLCZATJCFovqOE93ihiZig7ufPJ6eFMmnl0zgxTNH8eDajuW9GvjH2aN574KxXDbs+AfavSEuvGu5NPY4UByXFMGye2fz+i2TGRIb2m17gt3KiIRwv80uA8SFmCmo7SiXwromYkMsHmlig82cNSiKtzL7xnLLo+lex5qJDbJ0S3fqgEg+umA8/3faSH6/bk+37fHBFoZHBJNRVtttm6/EWM0UOzryUuJoIrqHQeQR56fE8W1R93p0Rv9ovjhU2isx/jeiLGZKHc3tv5c1NhNl6V5GR5zdP5aNpd1P0PylpbIKs71jUBxgs9NSefzxFSxZTL+LL+0TJ0FxIRYKO7f92ibiurb9EDNnDYnmrW2Hu+6OQcGy6yey5eczWHuggm1+msUEiO3a9uuberxIdHpSJJ9dOoGXzxzFA2s8bx/5x9zRvH/hWC73c//yQ/vK304ZxJ827Mel/TOMbqysJDDC3v67JcJGU6Xnsampqsozjd1GU5d2VLx+E7GTJ7b/HpIQT9nW7QCUbNpCU4Xv+83y0mqiYm3tv0fFhFNeWn3U9K2tTlZ/tplxUzxX+jQ1NrPlu11MPSWt12IVfZMsl/U0DLhZa/2NUuo14Mga00at9QwApdTZbf+agcXAFVrrjUqpMMAB3AxUa60nKqUswDdKqS+01h43cCilbgVuBTDZJ2AKGeyL/PVpiu7fKdS128jOr2bGvC9oaHYyJzWGl2+axKmPfwmAS8O5f1pNaKCJl2+axNC4UPYU+efEuadvR+qpD1xxsJwVB8uZEBfOneOSuenfmQBc/ck2ShuaiQgM4B9nj2Z/tYNNRUc/uPemHvPSpWSy86uZMX+5u1yGx/DyjRM59cmV7duDzEZevH4ij32YTZ0fl2gdT7k8MnswT3yTi6uvXvpv09NXcPUU8spD5aw8VM74mDB+MTaJnyzPat9mNRl4dk4qT23Mpb5tpqavONrHPz46nPOSY7l1tedsgUkpZsZH8ELWgV6P7XgdT9s5YkxEOHP7x3L3+szeDeo/0kOsx/nVbzUZ2zGFhhGUlETdbv/eH380Xcvi4VOH8uRXOT22fZeGcxZsJMxi4pULRzM0Kpg9ZfU+itTT8bb9zv3LXeOTufEzd9266uNtlLT1L6/PHU1uX+tfjrOvnDMggorGFnaU1zExLrzXYz1uXQuopwx1SuJqbaVs23YGXXph+2upN1/HnrcXs/+jZUSlp6GMvj9dP0bY3bz09PuMTB/IyLEDPV7fsDab1LSU/7mlskrm8WSQ2cUhrfU3bf9/CzjylILFPaQdBhRqrTcCaK1rAJRSZwJpR2Y7gXBgCOAxyNRavwK8AmBNvKqPn876RmGVg362jhmyuHArxdWNHmk6D1BW7yzhsUsN2IPNVNZ3zBbUNrbyXU45s4fH+G2QWdzQRFxwx1Xy2CALJQ3NR02/qaiaAWFWbBYTVU2tlLalrWhsYcXBckZHhfrtJKCwurFLuQR+f7nsKuExY0e5mAyKF2+YyIdb8vk8s9BncfeksK6Z+NCOcukXYqGk3nNp5eiYEP42dwQAEYEBnJIcQatL80Vu37jP74ji+q51zEzJ9ywT3VxSQ/+QjjpmUopn54zg09xSvszzb95KHM3EWjvyEmO1UObo3l4GhwfxwPjB3P11NjXNnhcrpsXZ2V1VR0VT31jODFDa1OwxIxsVaKa8qXu+UkKCuGfUIB7YtIPaFv/fJ3dEgN1Oc2XHfcktVZUE2Gzfs0eH+pwcajK2sSMrE93agtPRyMHXXiXpplt6K9zvVVTXRL/ObT/UQnGdZ1mkxYby/HkjAYiwBnBKSqS77bc9+AugpqmVbw9VMiclwm+DzKKubT/42P1LYpgVu8VEZVNre9qKxhaWHywnLdp//csP6SvHxoZxSmIks/pHYDYaCDEbeWr2MH7zle8uagTa7TR2mmVsqqjC0qWNWLqmqfRMU56RRWhSIpbwsPbXgvvFMfZX7vsfG4qKKc/wzcWnT5d+zfIP3c+8GDxiAGXFHTOuZSXVRET3PJh/99XPqams42dP3dBt29rl25j5P7ZUVrjJMNtT18Hekd976klUD+mPvH6H1jq97SdFa/2FN4M8WWUcqiI5Opj+EUEEGBXnjU1gRbbnfRZRnU4SxiTaUAoq65uJCDYTGui+ZmIJMDBjaDQ5Jf67FzWztJakMCsJIYEEGBTnDIxmVZcT+cTQjqXAIyJDCDAoqppasZoMBLU9wMBqMjA9wcbeSv+czEBbuUR1LZdijzQe5TKgo1wAnroinX3FtfxjTa5P4+7J9uIaUmxWBoS5y+W8oTEs7zJ4nPHGBqa/vp7pr69n2b5SHly1t88NMAGyymtJCg0kIcSCyaCYmxzN6kOeDyoa0KmOpUYEE2BU7Q+TenTaEHKrGnhzZ/elgb62s7KWASFW+gVZMCnFGQOiWVPomZdYq4Unp6byyMY9HKpr7PYeZyZG80Ve31kqC7C7upaEICtxVne+5sRF822JZ76iA808PHY4T2Xs5XBD93z5U1BSMs0lJTSVleJqbaVq40bC08Yc1779LrqYEU/+kRGPP0nSzbcSMnyY3waYANsLa0mxBzEgvK3tD49heafBI8CMv3/LjFfcP8v2lPLQit18sa+MCGsAYZa2/sVkYEZSBPvK/fcE4MzSWpLDrPRv61/OHRjNyoNd+pew7v1LZVv/EtyH+pcf0lc+u+kAp7y7ntOXbODeVTtZX1Dl0wEmQGhKEg0lJThKy3C1tlK8YSNRYz2XhUaPTaNo3XdoranOycVkDcRi6xisFXVZKgvQXONejq1dLvZ/vIyEObN6PzPAuZfN4C9v3ctf3rqXKbNGseqzzWit2Z15kOCQQCKiwrrt88WH37Hlu93c+9i1GAyew4r6OgfZW3OYPGukT+LvS+SeTJnJ7CpRKTVVa/0tcBXwNXC0yy+7gHil1MS25bKhuJfLfg7crpRaqbVuUUoNBQ5rrf1yFF/w/B3MnJpKlD2Ufev/xmN/fo8Fi1f7I5Rjcro0D7+fwZu3TcVgUCxdn8feolqunpYMwDvrDnDOmHiumZ6M06lpbHFy55vuJ8zFhAXyp6vHYjS4bz7/dNthVu4o/p6/1st50TD/2328evYoDErxzz1F7Ktq4Irh/QBYvKuQM1OiuGBwLC0uTZPTxT2rdgIQaTXz/GnumTSTQfFJTglfH/bffYxOl+bhf2by5q1T3I/L35DH3uJarp6aBMA73x7knLR+XDMtGaerrVze2gzAhJQILp4wgF0FNXx6z2wA/rhsJ6t3lfgnLxoeWr2PhReOxqgUi3cUsaeigR+PdpfLW8eYaX3+7FSm9g/HHhjA+pum8Of1B1ic7Z8HTjg1PL4hh5dOH4VRKT7YV0xOdQOXDXXfY7V0TxFnJEZx3qAYWtvq2K/X7AJgbEwY5w+KZU9lPUt/5D7EPbf1AGv9VM+cGv60LYfnZo7CoODjA8Xsr2ngooHuvHyQW8TNIwYQbg7gvrGD3Pu4NDesdN+zZDEamBRj44nN+476N/zBpeFvO3J5YsJIDAo+zy/hYJ2DHw1w5+uTQ0VcOyiRMHMAd45wLzFzavj5t9v9GXY7ZTSScMXV5D73F3BpIqZNJzA+gbI1qwGImjWHlupq9j4xH2djIyhF2coVDHt4HkYff93CsTi15vcr9vDmpekYDYolmQXsLa/nmjHup4C+vf3o92DHhJj589wRGAzuBXCf7C5hpR8vPDk1zFu3j1fnutv++239y5Vt/cu7uwo5KzmKC4bE0urSNLa6+OXKjv7l/0539y/Gtv5lbb4f+5cf0Ff2BQajkWHXXMHWZ54Dl4t+M6cRkhBP/qo1APQ/ZRaRaaMoy8ji2988hMFsZsTN17fv72xqpiJ7J6nXX+PxvkXfbSR/5VcAxIwfS7+Z03yXqTbjp6eyad1OfnrJE1gCA7jjoSvbt827++/8/HeXExkdzotPvU9MnJ3f3PIcAFPmjObKW84E4LvVmaRPGkag9ej3oouTl9J+ulm6r1FKJQPLgDXANGAvcC2wA5igtS5rS/cG8InW+j2l1ETgecCKe4B5OtAAzAfOwz2rWQpcqLU+6lqUk2W5bNwlVx470QkicJT92IlOEI07+s6DRH4oZ2Ifuu/mBwq3992rj/+poKDjvFHvBBAWcvLkxW7pW/fZ/hDrN/WdZcQ/VKD95Lq+bzh5mgynpJ48bebOEf6bofa24bYfnXC1LHLonT47ty/f81yf/HxOriPdD+fSWv+0y2vJnX/RWt/Q6f8bgSk9vM8DbT9CCCGEEEII8T/l5LmULoQQQgghhBDC72Qms43W+gAwyt9xCCGEEEIIIU5cffmBPL4in4AQQgghhBBCCK+RmUwhhBBCCCGE8BJFn3wWj0/JTKYQQgghhBBCCK+RmUwhhBBCCCGE8BK5J1NmMoUQQgghhBDipKWUOlsptVsptU8pdX8P2+1KqQ+UUhlKqQ1KqR/8MFSZyRRCCCGEEEIIL+lLM5lKKSPwf8AZQD6wUSn1kdZ6R6dkDwDbtNYXKaWGt6U/7Yf83b7zCQghhBBCCCGE8KZJwD6tda7Wuhl4F7igS5oRwJcAWutdQLJSKvaH/FEZZAohhBBCCCGElyhl8OGPulUptanTz61dwkkADnX6Pb/ttc62Axe7Y1eTgCSg/w/5DGS5rBBCCCGEEEKcgLTWrwCvfE+Snr5PRXf5/Ungr0qpbUAmsBVo/SFxySBTCCGEEEIIIbymTy0WzQcGdPq9P1DQOYHWuga4EUAppYD9bT//tT71CQghhBBCCCGE8JqNwBClVIpSygxcCXzUOYFSyta2DeAWYE3bwPO/JjOZfUDcJVf6OwSvKHr/XX+H4DXXXHKbv0PwmvIku79D8JoBwT9o5Uaf8lXOyXONr7+966qbE1e4+eSpY9GBTn+H4DUlIwL9HYJXHc4/ecomzH7yHMtSbY3+DsFr9tYY/R2C1wy3+TuC/1xferqs1rpVKfUL4HPACLymtc5WSv20bftLQCrwplLKCewAbv6hf1cGmUIIIYQQPnIyDTCFECcGrfUyYFmX117q9P9vgSHe/JsyyBRCCCGEEEIIL+lLM5n+Ip+AEEIIIYQQQgivkUGmEEIIIYQQQgivkeWyQgghhBBCCOElSubx5BMQQgghhBBCCOE9MpMphBBCCCGEEF4iD/6RmUwhhBBCCCGEEF4kM5lCCCGEEEII4SVKKX+H4HcykymEEEIIIYQQwmtkJlMIIYQQQgghvETuyZSZTCGEEEIIIYQQXiQzmUIIIYQQQgjhJfI9mTKTKYQQQgghhBDCi2Qm8yQwa3gMD180GoOCxevzeOnLvR7bJw+K5JWbJ5Nf0QDAvzMKeP6LPZhNBpb8YgZmkwGjUfHZ9gL+8u/d/sjCcXnpj7cx97SxlJbXMOGM+/wdTo8qMrPIXbQErV3EzZzBgHPO9tiutSZ30WIqMrMwmM0Mu+kGQpISATi8/EuK1nwNaOJmzSDhjNMB2PnSKziKigFobXBgCrIy7pGHfJqvuuwsit5bhHa5sE+fSdSZ53hsbyoqpOCt12k8lEf0eRcRdfpZ7ducDQ0UvL2ApsLDAMT/+EaCBg7yafylGdnsemcJ2uWi/6zpDPxR93LZ9fYSSjOyMJrNjL7lesKS3eXSUt9A9usLqcsvAKUYdfN12AYPpCYvnx0L3sbZ1IQ1MpK0n96EyWr1ab6m9bPzm4kDMSjFB/uKeC0732P7nP4R/HxMMi6tcWrNHzflsrW0BoBHpwxhVv8IKhpbuOSTLT6Nuye12VkULl0E2oV92kyiz+pex/IXuutY7HkXEXWGZx07/PYCGgsOo4CEa31fxzqrzHIfB3C5iJ05g/5djgMNhUXse/0N6vIOkXTRBSScdWb7tr2vL6AyI5OA0FDGznvY16EDULw9m8yFS9EuTdKcaQw9/yyP7VprMhcupXhbNkZLAONuvQ5bSiLO5hbWzv8zrtZWtNNF/KSxpF7yIwCqDh5i+2uLcLa0YjAaGHPDldgHJfs0X5OibfxixECMCj49VMw7OYc9tp8eH81VgxIAcDidPJuZQ05tA9GBZh5IH0qEJQCXhk/yinj/QKFPY+9q5gA7D04bhFEpluwq4pVthzy2n5YUyd0Tk9AaWrXmD+ty2FxUQ0q4lb+entqebkBYIH/ddJA3Mg93/RM+MzXOxr3p7uPYh/uLWbDL8zh2dmI01w3vD4Cj1cmTm3PYW10PwFVD47kwJRYN7KtuYN6GPTS7tE/j11qz9h/vc3BzNiaLmdPu+DExgwZ0S1dTXMbnz7xBY10D0QP7c8Zd12EM6DgNL957kPfuf4az7r2RwdPGAvDl829zYFMW1vBQrn7uAZ/lCdz5+vCFf7Jzw07MlgCu+PXV9B/SPV9f/2staz/4ivKCMh59bz7B4SEAZK3L5PM3lqGUwmA0csHPLiJl1ECf5sGf5J5MGWSe8AwK5l2SxrUvraOoysGHv5zNiqwi9hXXeqTbmFvOLa+u93itudXF1S98Q0OzE5NBsfTOmazeWcK2g5W+zMJxW7j0K15a8DmvPvszf4fSI+1ykfP2IkbdezcWu51tjz1BRHoawfHx7WkqM7NwFJcw4fHHqM3dz76Fb5P+4G+pzz9M0ZqvSX/wtxhMRrKefY6ItNFYY2NJ/emt7fvnLl6K0ccDGe1yUbjkbZLuuIcAm53cp+cTOjodS7+OfBmDg4m77Cpqt2/ttn/Re4sIGTGSAT+5Hd3aiqu52Zfho10udi5cxIRf30VghJ1vH32CmLFphCR0xF+WkUVDcQkzn5pHdc5+drz5DlN+fz8Au95ZQtTokaT/4jZcra04m9zxZ7++kGFXXELE8KHkr/mG/cuWM+SS832WL4OCByYN4rYvsyhuaOKduemszq8gt7qhPc36oipW57sHkENsQfxxZioXfrwZgA9zi1m0p4A/TBvms5iPRrtcFCx+m5Q778Fks5P71HxC09IJ7FLH+h2ljhUuddexxJ/c7h7g+LiOdaZdLnLfXsTIe+7GbLezfb77OBDU6ThgCg4i5aorqdi6rdv+MdOn0u/UU9j7j9d9GXY77XKxfcFipt9/J9YIG6t//xRx49MIS+jXnqZ4ezZ1RSWc/swjVOYcYPsb7zL70fswBJiY8cBdmAIDcbU6WfvYM8SOGUnE4BSyF33A8IvPJXbMSIq2ZZG16ANmPvhLn+XLANw1ciC/Wp9NaWMzL80YwzfFFRysc7SnKXQ0cte3mdS1OpkUbePe0YP52boMnFrzwo797K2px2o08sqMMWwqq/LY15cMCh6ZPpgbPs2kqL6J9y8ey8oD5eyr6mj73x6u5MuD5QAMiwjmr6encvaSTeyvdnD++1va3+frH9xkdUAAACAASURBVE/hi/1lfsnHkRjuGzeIX3yVRbGjmQWnp7OmoJz9NR2fbUF9I7etyqC2xcm0ODsPTBjMjV9uJ9pq5orB8Vzx+RaanC4enzqMMxOj+eRAiU/zcHDLDqoKSvjxC7+neM8Bvnp5MZc9/atu6da9+RFjzjuFoTPHs+rFd9nx5beMPnsmAC6ni3VvfkhieqrHPsNPnczoc2ax4q8LfZKXznZt2Enp4VLuf+N35O08yPvPLeWu5+/pli5lVAojpozgxV/9zeP1IWOHMnLqKJRSFOQWsHD+G/zmNd8OlIV/yTD7v6CUMvo7hiPGJNo5WFbPofIGWpyaj7ce5oxRcce9f0OzEwCT0YDJqMC3FwD/I99s2EVFVZ2/wziq2tz9BMbEYI2OxmAyET1pAhVbt3ukKd+2nZhpU1BKETZoIK0NDpqrqmkoLCJ0UApGixllNBI+bChlWzxPQLXWlG7cTMzkib7MFo4D+zFHx2COikaZTISPn0RthmdsptAwrEkpYPRsGk6Hg4Z9e7FNc3ekymTCGBTks9gBqnMPEBQbQ1CMu1z6TZ5IydYMjzQlWzOIn+4uF9vggbQ0OGiqqqbV4aBy914SZk0HwGAyERDsjr++sBj7sCEARI5MpXizb2cDR0WGcqi2kcN1jbS6NP8+UMqc/hEeaRytrvb/W01Gj+a9paSGmqZWH0X7/RwH9mNpq2OGI3Vse/c6FpTccx2r37cXe1sdM/ihjnVWu999HAjsfBzY5nkcMIeFEZqSjDJ270rChw7FFOy/+CtzDhASG01wTBQGk4n+U8ZTtNkz/qLNGSTOmIxSiojBKbTUN9BYWY1SClNgIAAupxNXq7N9H6UULQ73wKG1wYHVHu67TAHDbaEcbmik0NFEq9asLChleqxne8murKWuLeYdlbVEW80AVDS1sLfGPXPmcDo5WNdAVKDZp/F3lhYTysEaB4dqG2lxaT7dV8ppyZEeaRo6t/2Ank/1piXYyatxUFDX1Kvxfp+REaEcqmvkcH0TrS7N8rxSZsd75iWjvJbaFne5ZJbXEGPt+OxNBoXFaMCoINBopNTh+wtM+zdkMvyUSSiliBuWQlO9g/qKao80WmvyM/cweFo6AMNPmUzu+o5+KGPZVwyamo61bRbwiISRgwkM9c/xIPvbTCacPhGlFEkjkmmsc1BTXt0tXcLg/kTERXZ73WK1tH9XZHNjE/9r3xqplMFnP32VzGT2QCn1L2AAEAj8VWv9ilKqDvgzcBZwr1IqGbgTMAPrgZ9prZ1KqReBiYAVeE9r3avrneJsgRRWdVzxK6p2kJ5o75ZuXHIEy341h+KaRh7/KJu9Re6ZToOCj++dQ1JUMAu/3s+2vL45i3kiaKqqwhLR8dmb7XZq9+/3SNNcWYUlIqJTGhtNVZUEJ8Rz8IN/0VJXhyHATEVGJiHJSR771uzZizksFGtsbO9mpIvWqkoC7B35MtnsOA7kHte+LWWlGENCKFj4Ok2HDxGYmETcpVdhsFh6K9xuGisrCexULoF2G1W5nuXSVFnVLU1jZRXKYCAgNISsVxdQe+gwYcmJDL/mckwWC6H94yndup2YcekUb9xCY4Vv205MkIWiho6Tw5KGZkZHhXZLd+qASO5MTyYiMIBfrMr2ZYjHraVrHbMffx1rLivFFBLC4YWv05h/CGtiEv0u820d84insgqzvctxoEt968sclVVYO7eFCDuVOQe6p4n0TOOorCLQHo52uVj14JPUF5cy8IxZRAxOAWD0jy9l3dN/I/udf6K1ZtbD3Wd6elN0oNljAFLa2MwIW/f2csS5ibFsKKnq9nqc1cKQ8BB2+vGCZ1yQhcJOA8Oi+ibGxHTPyxnJkdw7KYVIawA/+XdWt+3nDormk32lvRrrsURbzRR3Oo4VO5oYFXH0crlgYBzritzH2lJHM2/tPszH506kyelifXEl64u7l1lvqyuvIqRTewiJtFFXUU1wRMeFlMbaeizBVgxtF5ZComzUtw3Y6sqryP0ugwvn3cHKfQd9G/z3qC6rxhbTka/wKBvVZdWERR7/BaLMrzNY9ton1FXVcfP8n/RGmKIP67vDX/+6SWs9HpgA3KmUigSCgSyt9WSgHLgCmK61TgecwDVt+/5Oaz0BSANmK6XSejNQ1cO1oa6Tkdn51cyY9wXn/Gk1C9bm8vJNk9q3uTSc+6fVTH3kc8Yk2hgad/SDuziG45gF1rqnRIqg+H70n3sWmc/8haxn/0rwgAHdZjlKNmwkevKkHvb3A3V81yS1y0XjoTzsM+cw8LcPYzBbKPvis14OrmsQ3V/q2m56LBfljr/24CEGnDqbafN+h9FiZv8nnwMw8qbryPvyK759+HFaGxsxGH17za6nEugpGysPlXPhx5u5+6sd/HxMUvcEfdZxXvd2uXAcyiNi5hwGP+CuY6W+rmPHcJzNpW84ntUsPVS0IzMWymDg1Mcf4Kzn/kBlzgFqDhUAsP/LtYy65lLOeu5xRl9zKVv//pY3o/6v6KNkNj0ynHMGxPLyrgMer1uNBh4dP5y/7cilodMsrc/1UJ96ysnyA+WcvWQTP/tiB3dPSPbYFmBQnJoUyWe5/h1k9ngcO0ra8dHhnJ8Sy98yDgAQGmBkVnwEFyzbyNyPNxBoMjI3Mbq3Qv0ePbWHrkl67mMA1v7jfaZddz4GY986Je8x5P/wYDZ6Rhq/ee0BbnjkZj5/o28dl3ubwuCzn75KZjJ7dqdS6qK2/w8AhuAeSL7f9tppwHhgY1uDswJHbgK4XCl1K+7Pth8wAvBcmwe0pbkVIPK02wkdfVbXJMelsMpBP1vHPXpx4VaKqxs90tR1WhK3emcJj11qwB5sprK+46pubWMr3+WUM3t4DHuKPO/nFMfHYrfR1Gk2q7myEovN5pkmwk5TRUWnNFXtaeJmziBu5gwADrz/gcdsiHY6Kd+ylbEP/a43s9Ajk81OS2VHvlqrKgkIt33PHh0CbHYCbHaCUtw3+4eOHU+5jwcAgRF2j1nGxsoqLHbbMdMEtpWLxW7DNsg9GxM3YRy5n7oHmSHxcUz49V0A1BcVU7o9s1fz0VVxQxNxQR2zdTFBZkocR1/2tqWkhgGhVmwWE1V9ZJnsEQFd61jl8dcxU5c6FjZuPKWf++9kxmy30VzpeRww244vL32BNcKGo3NbqKjstrTVGmHHUe6ZJtDmmcYcHERU6lCKM7IJGxBP3trvGH3tZQDETx7H1lff7sVcdFfa2Ny+/BXcM5tljd2XVg4MDeLXowfxm407qGnpaCdGpXh0/HBWHC5lbVFFt/18qai+iX4hHW0/LthCSf3Rl4luLKwmMcyKPdBEZaM7T7MGRLCjrI5yR0uvx/t9ShzNxHY6jsVaLZT1sOR1cHgQD04czF1rsqlududhUqyNgvrG9uPZqvxy0qLC+Cyv9wfOGcvWsGP5OgBiBidS16k91JVXEdylzQSGhdBU78DldGIwGqkrq2qf6SzJyePzZ94AoLG2joObd2AwGhg4eUyv56Orbz5cy/pl3wIwYFgiVSUd+aouqyIsMuy/et9BaYN4t7CM+uq69gcDiZNf3x3++olSag5wOjBVaz0G2Ip72Wyj1vrIpUsFLNBap7f9DNNaP6KUSgF+BZymtU4DPm3btxut9Sta6wla6wn/7QATIONQFcnRwfSPCCLAqDhvbAIrsos80kSFdhzAxyTaUAoq65uJCDYTGui+zmAJMDBjaDQ5JX33nse+LjQlmcbiEhpLy3C1tlK6YRMR6Z6dROSYMZSs+w6tNTU5uRiDrJjbTs6aa9xP/Wwsr6Bsy1aiO917WbljJ9a4OI/luL5iTUqmuaSY5rJSdGsr1Zs3EDL6+Do/U3g4JnsETcXuOlm/eyeWuPhj7OVdYSlJNBSX0NBWLoXrNxIz1nOBQUx6GgXfuMulal8uJmsgFls4Fls4gZER1Be64y/fsYuQePcDUJrayku7XOR+tIwBp8zyab6yy2tJDA0kIdiCyaA4Ozmar/I9T34HhHQcfoZHBBNgUH1ugAnuOtbUVsdcbXUsNO346lhAeDgBnepY3a6dHg8M8rXQ5GQcXY8DY3x/svjfsg1Moq6ohPoSd/z5320mbpxne4kbN5q8r9ejtaZi335MQVYC7eE01dTSXO9++IyzuZnSrF2ExrufERBoD6dsp/vJ52XZuwmO8+2M0+7qWvoHW4mzWjApxanx0awr9mwvMYFmHhs/nMe37yW/3vNi7X1pg8mrc7B0f4Evw+5RZkktyeFW+ocGEmBQnDs4uv0hP0ckhnW0/RFRIQQYVfsAE+BHg6P5JMe3D8jpyY6KWhJDrMS3HcfOSIxmTYFnucQGWXh6WioPr99DXl1HuRQ1NDE6MhRL2wzgxNhw9tc04Atp58ziymfv58pn72fg5DR2rdqA1pqi3fsxBwV6LJUF9wxgwqgh7Fvnvtd816r1DJw0GoDrX36U619x/wyams7s2y73ywATYPoFM7nn5fu45+X7GDl9NJtWbERrzcEdBwgMtv5HS2XLDpe2rxLK33sIZ4uToLDg3gpd9EEyk9ldOFCptW5QSg0HpvSQ5kvgQ6XUs1rrEqVUBBAKhAH1QLVSKhaYC6zuzWCdLs3D72fw5m1TMRgUS9fnsbeolqunJQPwzroDnDMmnmumJ+N0ahpbnNz55iYAYsIC+dPVYzEaFEopPt12mJU7insz3B9kwfN3MHNqKlH2UPat/xuP/fk9Fixe7e+w2imjkUHXXEnWs39Fu1zEzphOcEI8hau/AqDfnNnY00ZRkZnJpt8+iMFsZuhN17fvv/OFl2mpq8dgNDLomqsICO44GJdu2OTzB/4coYxG4i6/mrz/+wva5cI2dTqB8QlUrF0NQMTMObRWV5P79HxcjQ5QiopVKxj04DyMViv9LruKw2/8Hd3aijkqmvhrb/Rp/AajkdQfX8HmPz2HdrlImDmNkIR4Dq1cA8CAU2cRNWYUpRlZrL3vIYwWM6Nu7iiX1GuuIOPl13C1OgmKjmLULdcBUPTdRvK+dJdt7PixJMyc5tN8OTU8sTGHF08bhUEp/pVTTE51A5cNcZ/UL91bxOmJUZw3MIYWl6bJ6eK+tbva939yxjAmxNqwWUx8cdEkXsw4yAc5/mn/ymgk/oqrOfA3dx2zH6lja1YDEDFrDi3V1eQ81VHHylatYMhDbXXs8qs49HpHHet/nW/rWNe8DLz6SrL/8ldwuYiZPp2gLseB5upqts9/HKejEZSiYMWXjJ33CCarld2vvEr17t201tWx8de/IfH884htW+HgCwajkbTrr2Dd039Du1wkzZ5KWP949n/pbi8pp80iNn0UxduzWX7vw5jMZsbeei0AjVXVbHn5TbTLhdaahMnjiRvrPpEee/M1ZCxcina5MAYEMPbma44aQ29wavhrVi5/nDQSg4LP8ks4UOfg/ER3e/kor4jrhyQSZg7glyMHtu9z2zfbGW0P5az+MeTU1PPqDPfJ/99357G+1D/PMHBqePTrfbx2ziiMSvHe7iL2VTZwVar7AtiinYWcnRLFhUNjaXVpGp0u7l6xs33/QJOB6f3tPLR279H+hM84NTy9JYfnZo3CqOCj/cXk1jRw8SB3ufwzp4hbRgwg3BLAb8a5v5aoVWuuX7Gd7Io6vswv560z0nFqze7Kej7ILfq+P9crksaP5ODmHSy8fR4mSwCn3fHj9m0fP/Yip/z8akIiwpl23QV8/szrrH/nE6JS+jPi9KnHfO/Pn3mdw9n7aKyp4/VbHmLylecc137ekDppBLvW7+TJ6+cTYDFzxa+uat/26gMvc9k9VxIeFc7aD75i9ZKV1FbU8sytTzN80gguv/dKMtZuZ/OKTRiNBgIsAVz74PX/8XLbE1offiCPr6ie7xH736WUsgD/AhKA3UA08AjwidY6pFO6K4Df4p4NbgF+rrX+Tin1BjAZyAWagI+01m98399M+eWHJ0UhFL3/rr9D8Jpr3rnN3yF4TXljn3kY8g82ILjvzcL9t77KOXmu8Q3ud+w0J4pwsx/vtfOy6MCTJy/rS3pcFHRCOpx/8pQLgM1+8pxMXzfKNzOhvpAccvLUs/MS555wo9OB4/7ss3P73C339MnP5+Q5y/ESrXUT7hnIrkK6pFsMLO5h/xt6JzIhhBBCCCFEX9eXv1rEV+QTEEIIIYQQQgjhNTKTKYQQQgghhBBe8j91/+lRyEymEEIIIYQQQgivkZlMIYQQQgghhPASJfN48gkIIYQQQgghhPAemckUQgghhBBCCC+Rp8vKTKYQQgghhBBCCC+SmUwhhBBCCCGE8BZ5uqzMZAohhBBCCCGE8B6ZyRRCCCGEEEIIb5FpPPkIhBBCCCGEEEJ4j8xkCiGEEEIIIYS3yD2ZMpMphBBCCCGEEMJ7ZJAphBBCCCGEEMJrZLlsHxA4yu7vELzimktu83cIXvP21S/7OwSvSX74dn+H4DWbq/0dgffcOKfJ3yF4TbHD6O8QvKah9eS59lrdfPLkxW5x+TsEr7EPUoQGnDz5CTO3+DsErzlYe/KcFicGO/0dwv82WS4rM5lCCCGEEL5yMg0whRDiaE6eSzZCCCGEEEII4W8yjScfgRBCCCGEEEII75GZTCGEEEIIIYTwEi33ZMpMphBCCCGEEEII75GZTCGEEEIIIYTwFpnIlJlMIYQQQgghhBDeIzOZQgghhBBCCOEtBpnKlJlMIYQQQgghhBBeIzOZQgghhBBCCOEt8nRZmckUQgghhBBCCOE9MpMphBBCCCGEEN4iE5kykymEEEIIIYQQwntkJlMIIYQQQgghvEWeLiuDzJPBjAQ7D0wZhMGgeG93Ea9mHPLYfmpiJHeOT8KlwenSPLE+hy3FNQCsuHwS9S1OnFrjdGku+2irz+OvyMwid9EStHYRN3MGA84522O71prcRYupyMzCYDYz7KYbCElKBODw8i8pWvM1oImbNYOEM04HYOdLr+AoKgagtcGBKcjKuEce8mm+vs9Lf7yNuaeNpbS8hgln3OfvcI7pRK9jnc1OjuCROUMwGuDdzEJe2JjXY7q02FA+vGo8P/80m2V7S+kXYuHZualEB5nRGt7JLOC1rfk+jh4Kt2Wz5c330C4XA0+ZzogLzvTYrrVmy4KlFG7Lxmg2M/n2a4lIcbeX9S8tpGBrFoFhocz944Pt+2Qs+ZjDmzJQBoUlLJQpP70Wa4St1/NSnpnN3neWgHbRb+Z0ks7t3vb3vrOkve2n3nw9oW1t/9AXKyhY8w1KKYIT4hl+8/UYAwKoy8tn98K3cTY2ERgVyYhbb8JktfZ6Xjqrysri4OLFaJeLmBkziJ8712O7o7CQ3AULqM/LY8CFF9LvTHcZNlVUkPPaa7TU1KCUImbWLOJOO82nsUPvlAtA/opV5H+5GmU0EJk2isGXX+LTfNVlZ1H03iK0y4V9+kyizjzHY3tTUSEFb71O46E8os+7iKjTz2rf5mxooODtBTQVHgYg/sc3EjRwkE/j7+xEr2NlGdnsfmcJ2uUiYdZ0Un7UvY7tfnsJZRlZGM1mRt5yPWHJidQXFpHxwqvt6RylZQy66DySzjqNjBf+Tn3hkX6/AVNQEFMfe5DeVpKRTdZbS9AuTeLs6Qw57yyP7Vprst9aQvH2bIwWM+k/uQ5bcmLHdpeLNb9/gkC7jcn3/hyA6rx8Ml9/h9amJoKiIhl7+40E+Pg4prXmoxf+ya6NOwmwBHD5r66m/5AB3dJ98+Favv7gK8oLynh46XyCw0MAyF6XyecLlqGUwmA0cv7tF5EyaqBP8yD864QYZCqlkoFPtNajfLnvicCg4KFpg7n535kU1zex5PyxrMorJ6eqoT3NdwWVrMwrB2CoPZhnT03l3Pc3tW+/ftl2qppafR47uA+uOW8vYtS9d2Ox29n22BNEpKcRHB/fnqYyMwtHcQkTHn+M2tz97Fv4NukP/pb6/MMUrfma9Ad/i8FkJOvZ54hIG401NpbUn97avn/u4qUYfXxwPpaFS7/ipQWf8+qzP/N3KMd0otexzgwK5p86lGve30ZhbRMfXzOB5Tll7K1o6JbutzMH8dXBivbXnFoz/6t9ZJXUERxg5NMfT2DtwYpu+/Yml8vFpteXcMoDd2CNtLH8d0+TMH404f37tacp3JZNXVEp5z77COX7DrDpH+9y5nz3hYyU2VMYctZs1r/wpsf7pv7odNIuPw+APf9eRdY/P2PiLVf1al60y8WetxaRfu9dWCLsbJr3BFHpaQQndLT9ira2P/mJedTk7mf3m+8w4aH7aaqsJH/FKibNfxij2UzWC69Qsn4j/WZMY9cbCxl0xSXYhw2lcO035H22nIEXn9+reemarwPvvMPwX/4Ss91O9uOPYxszhqBOxzRTcDBJV15J5VbPCy7KYCDpsssITkrC2dhI1vz5hKWmeuzri/h7o1wqd+6mbOt2Js17EENAAM01NT7L05F8FS55m6Q77iHAZif36fmEjk7H0q8jX8bgYOIuu4ra7d0vhBW9t4iQESMZ8JPb0a2tuJqbfRm+h5Ohju1auIhxv76LwAg76x99guixaYR0qmNlGVk0FJcw/al5VOfsZ+eb7zD59/cT3C+ufeCoXS7W3H0/MePTAUj72U/a99+96D1MQb3f72uXi8w332XKfXdijbCz9uEniRuXRmhCxzG5JCObuuISTv3jo1Tl7CfzjUXMfOQ37dtzP19JaHwcLY7G9te2/+MtRlx1MVHDh5L31TpyPl3O8Et9dxwD2LVxJ2WHS7nv9d+Rt+sgHzy3lDuev6dbuuSRKaROHsHLv/6bx+uDxw5lxNRRKKUozC3grflv8OvXHvBV+KIP+J+9J1MpdUIMsI8lLTqUvBoH+bWNtLg0y3JLOTUx0iNNQ6ur/f9BAQa0r4P8HrW5+wmMicEaHY3BZCJ60gQqtm73SFO+bTsx06aglCJs0EBaGxw0V1XTUFhE6KAUjBYzymgkfNhQyrZs89hXa03pxs3ETJ7oy2wd0zcbdlFRVefvMI7LiV7HOkuPC+NAlYO8andePt5VzJmDorqluzG9P5/tLaW8oeNEsqS+mawSd5nVtzjZV15PXIjFZ7EDVOw7QGhcNCGxURhNJhKnjufwpgyPNIc3Z5A8czJKKaKGpNDS4MBRWQ1ATOoQzCHB3d43oNPJWGtjs0+evF6TewBrTAzWGHfbj508kbJtnnkp25pBXFvbD29r+01V7rxopwtXcwsupxNXcwsWm3vmtaGoGNvQIQDYR6ZSunlL72emk7r97mNaYNsxLWLiRCq3ex7TAsLCCElORhmNHq+bbTaCk5IAMAYGEtivHy1VVT6LHXqvXA6v+orEc87C0DaraQ4L82m+HAf2Y46OwRwVjTKZCB8/idoMz/7CFBqGNSkFupSL0+GgYd9ebNNmAqBMJoxBQT6LvasTvY5V5x4gKDaGoLY6Fjd5IqVbPetY6dYM+k131zHbYM86dkTFjl1YY6KwRnn2R1prijduJm7yhF7PS2XOAYJjogluy0v8lAkUbfEsi6It2xnQlhf74IG0NDTQ2JYXR0UlJduzSJwz3WOf+sJiIoe5j2PRo4ZTuMn3K4B2rMtk3BkTUUqRlJqMo95BTXl1t3QJg/sTERfZ7XWL1YJq60yaG5v+977RQynf/fRRJ9JAy6SUWgCMBfYA1wGpwJ+BEKAMuEFrXaiUGg+8BjQAXx95A6XUDcC5QCAQrJS6tC3dwLa0t2qtM5RSEUd5/REgBegHDAXuAaYAc4HDwHla6xal1JPA+UAr8IXW+le99aHEBFkoqm9q/724oYm06NBu6U5PiuSXE1KIsAZw+xdZ7a9r4B9nj0YDi3cVsnR3UW+F2qOmqiosEfb23812O7X793ukaa6swhIR0SmNjaaqSoIT4jn4wb9oqavDEGCmIiOTkOQkj31r9uzFHBaKNTa2dzNyEjvR61hncSEWCmo7rhYX1jWR3s/zZDc2xMxZQ6K5culWxsQN7/F9+ocFMjImlK1Fvp2NcVRWERTZ0V6skTYq9h3wTFNRTVBkx1JXa4QNR0UVVnv49753xuKP2L9mPeYgK6c8dJdX4+5JU1UlgZ3avsVuoybXs+03VXoeHywRNpoqqwhLSWLA2afz7a8fwBAQQMSoVCJGjQAgOCGesm3biR6bTsnGLTRVVPZ6XjprrqrC3Pl4ZbNR3+WYdjyayspoyMsjOCXFm+Ed++/2Urk4ikuo3ruP3H9+iCEggMFXXEJYSrIvsgRAa1UlAfaOmE02O44Duce1b0tZKcaQEAoWvk7T4UMEJiYRd+lVGCy+vch0xAlfxyorPevPUepY53oYaLfRWFmFxdZxHCtav4m4Kd0vIFft2Yc5LJTguN7v9xsrq7B2OiYHRtipyvHMS2OFZ16sEXb3a7Zwst9eSuoVF9Ha2OSxT2j/eIq3ZBA3fgwFG7bg8PFxDKC6vBpbdEfctigb1eXVhEV+f1/SWdbXGXz22ifUVddx02M/OfYO4qRyIs1kDgNe0VqnATXAz4HngUu11kcGlX9oS/s6cKfWemoP7zMVuF5rfSrwKLC17T0fAI6sITva6wCDcA9ULwDeAlZprUcDDuDctgHqRcDItv3neyX3R9HT9QvdwzTSioPlnPv+Ju5YsYM7xyW3v371J9v4f/buPDyq6nzg+PfMZJusM9kXIAkgsoYdZEesW+taq4C71aq1tf601p2Kiru11qVFqwii1rXWDYtSEFDZtyyEJUDYsq9kmyQzc35/zJBkkgABZwn4fp4nD2TuuTPvO/eeM3PuOffksk83cfPibK4ckMyoxK43Hh7RhSEv3VlCKEKTk+hx/rlk/eUFsv/6N8J69uxw1bZk7Trixo7xTKw/USf9OdZGV3KZPfU0nly5C8cRzs3QQCOvXjiYR77dSW2T3eMxHk2nVaFdVp3Wly5c6cyYfhEXv/I4qRNGs3Px8hML8Hh0Wq3b5dJJIaWgua6O6N0mFAAAIABJREFUsk2ZnPH0HMY//zT2xiaKVq0BoP+vr+Xg0uWse+QJ7FYrKsDH11JP8P1vy261smPuXFKnT/f5/aTeOi7a4aC5rp6RD91L3yt+Sc4//nmEtt2HunhctMOBdf8+LJOm0vv+hzEEBVP29VdeDu5oAZ2C51j71rmTHNum6LDZKN20hYTRIzuUK1q9jkSfzV7q/PvJMSko3pRFUEQE5vTUDpuH3nQNe/63nBV/fgKb1YrB6Icxoc5Os+P8uxyDJ2bwp3kPcN3DN7J4gR/rjD8oH/50UyfTSOZ+rfX3rv+/jbPzNxj4xjUcbwQKlVJRgFlrffhb0kKcI42HfaO1Pnyj1UTgMgCt9VKlVIxr/yM9DvCVa7Qyy/Wa/3U9ngWkAV8AVuB1pdSXrt87UErdDNwMkHjNHzFPObG59sX1jSSGtV5NTQgNpqT+yPeKrC+qpmekCXNwAFWNNkpdZSuszSzZW86Q2AjWF3WcDuEtwRaz20hDU2Vly/SqljLRFhorKtqUqWopkzhpIomTJgKQ//EnBLW5Uq3tdso3bmL4rAe9mcIp72Q/x9oqrG0kOSKk5fek8GBKat2vIA9JiODlnztHX6JNgZyZHoPNofl6VxkBBsWrFw7mk9xi/ptX5tPYAUKjzdSXt9aXhvKOI5ShMWbqy1unv3VlFLOt1AmjWPHMPxhy+QU/PuCjCLZYsLap+41t6vVhIRaLW/vQWFFFkNlM5dZtmGJjCIp0jqjHjRhOdd4uEseNJSwpkWF/dI7E1hcVU56Z5dU82guyWGhq215VVRFo7voiSg6bjZ1z5xI7dizRI0Z4I8Sj8tZxCbaYiRs5zHnbQ+90UIrmmtqWst4WYLbQXNkas62qksCorh2XQLOFQLOF0HTnoiURw0dS7sdO5kl/jkW3O38qqwi2dPzcb3seWtudh2WZ2USk9iI4yn0misNup2TDJsbO9s29fyEWCw1t2mRrRSUh7drbkGizWy4NFZWEWMwUrttE8aZMlmRm42i20dzQwMa5bzLi1huISE5k3D1/AKC2sJiSLdn4wg+frWTNolUA9Dy9F1WlrXFXlVURGXNi09x7Z/Sh/Nky6qprWxYGEqe+k2kks/01lRogR2s9zPUzRGt9Ds4+/dEuj9a1+X+nAxtHeRygEUBr7QCadeulWAcQoLW2AWOAj4FLaO2Euj+Z1q9prUdprUedaAcTIKu0htRIEynhIQQaFD/vHccy1wIsh/Vq86V6YEw4gQZFVaMNU4CB0EDnyJ8pwMCEFDM7K+vwpYj0NKzFJVhLy5xXJteuJ3rYULcyMUOHUvLDarTWHNq1G2OoiSDXlJnDi0dYyyso27iJuDZXLyu35mJKTHSbliOO38l+jrW1paiGdLOJnpHOXC7sn8A3u907ixPfWM0E18+inaU89L8dfL3LWebZc/qTV1HH6xv3d/b0XhfdJ5WaohJqS8qw22zsW7WBlJFD3MqkjMggf+UatNaU7dxDYKjpmJ3MmsKSlv8f3JBFRLL3p5lFpKfSUFxCg6vuF69ZR+ywDLcyMcMyKHLV/epduwkIDSHYHEVwdDTVu/dgb2xCa01l7jbCkpwLbRxuE7TDQf7ni0iZOtnrubQVnpaGtaQEa5kzr4p167AMHXrsHXGOQu956y1MSUkknX22lyPtnLeOS+zwYVTmbgecnX9tsxMY4bsvm6bUNJpKimkqK0XbbFRvWEv4kK4dl4CoKAIs0TQWO6f6123PJTjRdwvltHeyn2OR6anUtznHitasI264+zkWNyyDwu+d51hV3m4CTCHuU2VXdz5VtiJnG6FJiW7TU73J3DuVuuIS6l25FKxeT2K7XBKHZ7DflUtl3m4CQ02EmKMYcMUlnP23J/nZ848z4rYbiR1wOiNuvQGAxjbt2M7PviL1TN+0Y+MvmsSdc+/hzrn3MGj8EDZ+sw6tNXtz8zGFmY5rqmzZwdKW2QoHdu7HbrMTGtlxTYBTlkH57qebOplGMnsppcZprVcBM4HVwG8OP6aUCgT6aa1zlFLVSqmJWuvvgKuO8pwrXNsfU0pNBcq01oeUUkd6/JhBKqXCgVCt9SKl1Gog70fkfEx2DXNW5fH6eYMxKMW/dxSRV1XP9P7OD/b3txVyTnosF/dNoNmhabQ7uGtZLgAxpiBeOss5YhNgUHyxq4TvDvp23r8yGulz1Qyy//o3tMNBwsQJhKUkU/itcyA6aeoULBmDqcjKYv39D2EICqLfr69r2T/376/SXFuHwWikz1UzCQxrbcBK167vdgv+HLbgpduZNG4AsZYI8ta8zGPPf8SC97/1d1idOtnPMfdcNLOW7WDhZUMxKsX72YXsKK/n6gznF8a3MwuOuO/o5CguG5hIbmktX13tXFDime93s2xPxRH38TSD0cjI669g+ZOv4HA46D11HFE9k8n7ZiUAfc+eRNLwQRRszuGL/5tNQHAQY2+5umX/H16cR0nuThpravn0dw8y+Fe/oM+Z49ny3qfUFBSDUoTFRTPqRu+uLHs4l35XT2fL8y+iHQ6SJo4nLCWZg8tWAJBy5mRiMgZTkZnN6vtmYQwKor+r7kf1SSd+1AjWP/I4ymgkvFdPkqc4ZzQUr1nHwaXO9iNuxHASJ473ei5tKaORtJkz2f7CC2iHg7gJEwhNTqZ4uTOmhClTaKquJvvxx53TeZWicMkSMh55hIYDByhbvRpTSgpZjz4KQM9LL8U8ZMjRXtKjvHVckiaNZ9u8t1g761GU0ciAm66jK5+pnqKMRhKvuJJ9rziPi3ncBEKSU6hY+S0A0ZOmYquuZvczc3BYG0ApKpYtoc9Dj2I0mUi6fCYH5/8TbbMRFBtH8jU3+Cz2znI52c+x06+ezsbnnOdY8qTxhKcks3+p8xzrOW0ysUMHU5aZzff3zMIYHMTAG1s/9+2NTVTk5DLg+o5f74rW+HKqrDOXwdfOYPUzL6G1g56TxxPRI5l8Vy5p0yYTP3QwJVuyWfqnP2MMCmLYTdce83kPrlpP/hLX96BRw+g5ubO7v7yr/5iBbFuby9PXzyEoOIjL7279XHjjwVf51V0ziIqJ4rtPlrP8w6XUVNTw/C3P0H/MQC6/awZZ321h45L1GIwGAoMDuepB39Z54X/K7/dEdIHrz5AswtkpHA/sBK7BufjOi0AUzg7zC1rrf7Zb+Gcxzvs2B7sW/hmltf6963mjcd6/mU7HhX86e3w2UKu1fs61f63WOtz1/9lALfAO8CnOxYUU8JzWesHR8hvwxorufxC6YMLpjmMXOkm8c+Wr/g7BY9Ie/q2/Q/CYumrf3gPpTTdMPXVyKW4wHrvQSaLedjJN8Dm60IBTp00ubjiZrokfXUTgqXNcACKDTp18QgynxNcxACYlNh670Eni4tTzT7re6Wnnz/PZybTzq193y/fnpGi1tdb5wMBONm0GOswh0FpvANrOHZntenw+ML9NuQqcC/i03/9Ij89u93v4EbbJSjNCCCGEEEKIn6STopMphBBCCCGEECcDLVODT6qFf4QQQgghhBBCdHMykimEEEIIIYQQntKNV331FRnJFEIIIYQQQgjhMTKSKYQQQgghhBCeIgOZMpIphBBCCCGEEMJzZCRTCCGEEEIIITxFVpeVkUwhhBBCCCGEEJ4jI5lCCCGEEEII4SmyuqyMZAohhBBCCCGE8BzpZAohhBBCCCGE8BiZLiuEEEIIIYQQniKzZWUkUwghhBBCCCGE58hIphBCCCGEEEJ4ivwJE+lkdgfWrVX+DsEjylMt/g7BY9Ie/q2/Q/CY/Ef+4e8QPGbAU7f5OwSPaXI4/B2Cx5Q1Gv0dgseEGrW/Q/AYq/3UmaxU3nBq5ZIcbvd3GB4ToE6dOtPkOHU6BrK4qfA36WQKIYQQQvjIqdTBFEIcgYxkyj2ZQgghhBBCCCE8R0YyhRBCCCGEEMJTZBhP3gIhhBBCCCGEEJ4jI5lCCCGEEEII4SlyT6aMZAohhBBCCCGE8BwZyRRCCCGEEEIIT5GBTBnJFEIIIYQQQgjhOTKSKYQQQgghhBAeog0ylCkjmUIIIYQQQgghPEZGMoUQQgghhBDCU2R1WRnJFEIIIYQQQgjhOdLJFEIIIYQQQgjhMTJdVgghhBBCCCE8RWbLSifzVDD59DgevmQIBoPi/TV7mbs0z2372D4xvHbDGA5U1APw36xCXvpmB0nmEP4ycwRxEcE4tOZfq/cyf+Uef6TQojYnm6KP/oV2OLBMmETsOT93295YVEjB229i3b+PuAsvJfZn57Zss9fXU/DOAhoLDwKQfPUNhPbu49P425qYYuGBM/pgMCg+2l7E65n73bZP6xXDH0am4tBgd2ieXLOLjcWHAFhyxRjqmu3Ytcbu0Fz+2SZ/pNAlc5+9hfPPGk5p+SFGnX2Pv8M5LuOTLNw9sjdGpfhkVxHztx5w2z4lJZrbMtJw4DwOz23czebSQ36K1qloSw6ZCz9EOzRpU8dz+kXnum3XWpP51ocUbcnBGBTIyFuuxZLeC3tTMyseex6HzYbD7iBlzHAG/uoCALLe/TeFG7MwBBgJS4hj5M3XEBQW6tO8anKyKfjgPdDOuh9/7vlu261FhRx4az7W/ftIuOgS4s5uzXvbg/dhCAlBGRTKYKTv/Q/5NPb2qrKz2fv++2iHg/iJE0k+3z2XhsJCdi9YQN2+ffS85BKSzjkHgMaKCnbNm0fzoUMopYifPJnEs87yRwotKrOzyX/PmUvCpImkdJJL3nxnLr0uuYTkc89p2ZY3fz6VmVkERkQw7JHZPo68ozFxZv4wuDcGBV/uK+advINu289OiePKvikANNjs/CVrF7sO1RNkULw0fgiBBgNGg+LbgjLe3LG/s5fwmUM52Rz44D20w0HMhEkkntexvuxdMJ+G/ftIuugSEs5p1044HGx/cg6BZjN9fvcHX4YOQGlmDrnvfIB2aHpMmUCfCzq2Y7nvfEDplhyMQUEM+c21RKX1AqC5rp6seW9Te7AAUAy56RosfXuz7b2PKdmchcEYQGh8LENuupZAH7RjpZk5bHv3A7TDQY/JE+h9wXkdctn2zgeUZmY7c7npOiLb5JLz5kJqDxSAUgy+8VrMfXsDsPebZez737cog4G4oYM5ffplXs+lfdyf/v3f5K7NJSg4kOl/upIep/XsUO67/6xk5SfLKS8o45GP5hAWFQ5A9g9ZLJ6/CKUUBqORi2+7lPTBvX2ag/CvbtnJVEqlAV9orQd3sfz1wNda6wLX7/nAKK11mZdC7DYMCh79ZQbXvLqKouoGPv2/ySzJKSKvuNat3Lo95dz0xlq3x2x2zeOf5ZBzsJqwYCOf3zmF73aUdtjXV7TDQeEH75B6+10Emi3sfmYOEUOGEZyU3FLGGBZG4uUzqdnSsdNV9NG/CB84iJ6/+S3aZsPR1OTL8N0YFMwa35cb/5tFcV0jH1w0nGX7ytlVVd9SZnVBJUv3lQPQzxLGX6cN4Bcfr2/Zft2iLVQ12nwe+/Fa+OFy5i5YzOt/vc3foRwXg4J7R/XhtqXZFDc08va5w1h+oII9h1qP0driKpZ/tRGA08yhPDVhAJd9ucFfIaMdDrbMf5+J9/8BU7SZZbOeJmlEBpE9klrKFG/JobaohHP+MpvKvHw2v/keZz56D4bAACY9eAcBISE4bHaWP/oXEocOIvq0dOIH92fQ9IsxGI1k/+sTdny2mMEzL/VpXgXvvUv6H+4kwGJh11OPE5kxlJA2dT8gNIzkK2ZwaMvmTp+j951/JCA8wlchH5F2OMh/913633knQRYLOU88gXnoUEKT2+QSFkbqjBlUbnJvx5TBQOrllxOWmordaiV7zhwiBwxw29eXtMPBnnffZaArl6zHn8DSSS7pM2ZQsbljmxw/fjyJZ55J3rw3fRl2pwzAnUN6c9fqHEobmnht0lC+K6pgb21DS5nCeiu3/5BFbbOdsfFm/pTRl1u/y6TJofm/Vdk02B0YleKVCUNYU1LJ1ir/fVbu/9e79L3jTgItFrY/+ThRGUMxtTkuxtAwekyfQfXmzutL6dIlhCQmYbc2dLrdm7TDQc5b7zHmnj8QEm3hh9lPET88g4iU1nasNDOHuqISJj/zCFW79pCz4F+Mf/heAHLf+YC4IQMZcfvNOGw27I3Oz/qYQQPod/klGIxGtr3/Cbu+WEz/6d5tx7TDQe7CfzHqT3cQEm1h1SNPEj88g/CU1mNRlplNfXEJk55+lOpde9j61ruc8ef7ANj27gfEDhnEsN/f4pZLee52SjZtYcJjD2EIDKTxkO8vbm5bm0vpwVLum/8g+3L38vGLH3LHS3d1KJc+OJ2BZwzkH3e/7Pb4acP7MWjcYJRSFOwuYOGc+dw77wFfhe9/8idMTpl7Mq8HjutTWCnVLTvYx2toLwt7y+vYX1FPs13z+aaDnD0osUv7ltY0knOwGoC6Rjt5xTUkRpm8Ge5RNeTvISgunqDYOFRAAFEjx1CT6f4BGRARiSk1HYxGt8ftDQ3U5+3EPH4SACogAGOob0di2sqIi2DfoQYO1FhpdmgW7S5lWq8YtzL1NkfL/0MDDWhfB+kh36/dRoWfvmz9GINjIjhQa+VgnRWbQ7N4bylTe0S7lWloc4xMAcb2T+FzFbvyCUuIIyw+FkNAAD3OGEnhhi1uZQo2ZNJr0liUUkSflk5zfT0NldUopQgICQHAYbfjsNtbpvMkZAzE4KpTlr7pNFRU+TSv+vw9BMXFERQXhyEggKhRozt0JgMiIwlNS0cZ/X8cjqZ2zx5C4uMJceUSPXo0lVvcj1FgZCThaWkdcgkymwlLTQXAGBJCSFISzVW+PRZt1e7ZQ0hcay6xo0dTubmTXNI75gIQ2a8fAWFhPor26AZYIjhYZ6WwvhGb1vyvoJSJie71PbuyhtpmOwA5lTXEhQS1bGuwO9uCAIMiwKD82l7X5+8hOD6OYNdxsYweTXW7z8rAyEjCjlBfmiorqM7KImbCRF+F7KZqt7MdC413xp80dhQlG93Pq5KNW0iZcAZKKSx9e2Orr8daVU1zQwMV2/PoMWUCAIaAgJbRyrghre2YuU861spKr+dSvTuf0IT4NrmMpmRTpnsumzJJduVi7tub5voGGquqsTU0ULl9JymTO+ayf+lyev/iXAyBgQAER0Z6PZf2clZlMepno1FKkTowDWttA4fKqzuUS+nbg+jEmA6PB5uCUa4VVpusjTJ71M+UUucppbYrpfKUUvcdocxUpdRmpVSOUmr5j33N7tzRClBKLQCGAzuAa4G7gQsBE/ADcAtwGTAKeEcp1QCMc+1/u1LqQiAQuFxrvU0pNRtnZzQNKFNK3Q/MA+KAUuAGrfU+pVTqER6fDzQA/YFU4AbgOtdrrtFaX6+UMgJvuGLSwDyt9V+98xZBYlQIhVWtVyKLqq0M62XpUG5EajSL/jiF4morT3y+lZ3FNW7bUywmBqZEsXmv9xvlI7FVVRJoaY09wGyhIX93l/ZtLivFGB5OwcI3aTy4n5BeqST+aiaG4GBvhXtU8aHBFNU1tvxeXN9IRlzHUZafpcZw56h0ok2B/Pbr7JbHNfDGeUPQwPvbCvlwe5EPov5piTO5H6OS+iYGx3Y8Rmf2iOH3Q9OIDgnkjuU5vgyxA2tFFaaY1jpiirZQsSv/mGWslVWYLFFoh4OlDz5FbXEpfc6eTHTf9A6vsXf5D/Q4Y6TXcuiMraqKQEvrF/5Ai4X6PccxdV/BnhdfACBm0hSiJ032dIhd1lRVRVB0ay5BZjN1x5OLS2NZGfX79hGW3vEY+UpTVRXBbXOxmKk5gVy6g9iQIEoaWme3lFqbGGg+8sj3BT0TWFPS2sE3AP+cPJSUMBP/yS8k148X1poqqwiytD3HLMd1jh384H1Sfvkr7FarN8I7JmtlFSHRrW1USLSFql17OpaJcS/TWFmFMhgIiggn6/W3OLTvAFFpvRhw9RUEtPusP7DyB5LGeL8ds1ZWuudiMVO12z2Xxvb5WsxYXbkERoST/foCavYfJDKtF/2vcuZSX1RC5Y48dn78KYbAQE6ffhlRvdO8nk9b1WXVmONb446KNVNdVk1kTFSXnyPru0wWzfuC2qpabpzzG2+E2X11oz9h4uqbvAKcDRwA1imlPtNab21Txgz8HTjP1eeJ/7Gv251HMk8HXtNaZwCHgNuAl7XWo13TaE3ABVrrj4D1wFVa62Fa68M9rjKt9QjgHzg7p4eNBC7WWl8JvAy85XqNd4AXXWWO9DiABZgG3Al8DvwVGAQMUUoNA4YBKVrrwVrrIUCn84SUUjcrpdYrpdbXZC4+4Teps1NYt7vGmnOgmolzvuHnf1nOgu/28OoNo922hwYZ+cd1o3ns0xxqu9v0zC5WUu1wYN2/D8ukqfS+/2EMQcGUff2Vl4M7sk6PSyeXvpfsLecXH6/n9iVb+cOItJbHr/xiM5d9uombF2dz5YBkRiV2vVEXXdPVY7TsQDmXfbmBP67Yym8zUr0e19F0Onqi2pfppJSrHimDgbOefIDzX3qcil35VO8vcCu27T9foYxGek4Y45mAu6qTN/54Pp/73H0fpz0wi/Tf30H58mXU7dzhweCOU2cn0XF+2bBbreyYO5fU6dMJMPlvdkmnx+UkHY/oymflYcNjovhFrwTm5ua3POYAblyxhV99s47+5gjSI/w3U6bTlqCLh6U6cwsBEZGEpvqxLeu0vnf9s/7Q3v30mjaZiY89iDE4mN1fuH+HyvvsKwwGA8njfdCOdXoo3HPRnbYJzlxq9u6n57QpjH/0QYzBQexx5aIdDprr6hk76176Tf8lW/7+z86fx4s6b8qOr/4PmZjBvfMe4PrZN7J4vv++kwnGAHla691a6ybgPeDidmWuBP6ttd4HoLUu+bEv2p07mfu11t+7/v82MBE4Uym1RimVhbOjN+go+//b9e8GnCOXh33WpiM6DnjX9f+Frtc42uMAn2tnTc8CirXWWVprB5Djep3dQG+l1EtKqfNwdpA70Fq/prUepbUeFZFxbmdFuqSw2kqSufVLSGJUCMXV7lcnaxtt1Dc5pwB9u62EQKMBS5hzGlCAQfGP60fz6cYDLM4qPOE4PCHAbKG5zfQWW1UlgVHmLu0baLYQaLYQmu68qTxi+Eis+/d6Jc6uKK5vJDGs9cpqQmgwJfVHvkd0fVE1PSNNmIOdkwtKXWUrrM0s2VvOkE5G2MSPU9LgfoziQ4MobWg8YvmNpYfoEd56jPzBFG2moby1jjRUVGIyR7UrY+lQJqRdmaCwUOIG9KM4s3Vkdu+K1RRtymb0bTcc9xeJHyvAYqG5sqLl9+bKSgK6WPcBAs3OsgGRkUQOG059vv9G24IsFpoqWnNpqqpqia8rHDYbO+fOJXbsWKJHjPBGiF0WZLHQ2DaXyiqCjiOX7qTU2kS8qXX6a1xIEGXWjm1y74hQ7hnah/vX5XKoueNF11qbnc3l1YyN89/7EGSx0FTZ9hyr7PI5VrdrF9WZm8l54D7y33iNmm3byZ/3urdC7VRItAVrRWsbZa2oJLhdGxViMWMtb1fGYibEYiYk2oy5j3OEP3H0cA7tbV2E6cB3qyjdnMXQW3/tk3asQy6VVQRbzMcsE2J25hJsaZPLqBEc2rsPgGCLmYSRw5xTbHung1I013h/9Pz7T1fy/C3P8PwtzxAVE0lVSWvc1WVVRMac2LTdPhl9KCsso6765Lu15oQpH/4cWwrQdrWyA67H2uoHWJRS3yqlNiilrj2edDvTnTuZ7a+haJzDuL9yjRD+Ewg5yv6Hvy3acZ8WXHccr9nZ44ef19Hm/4d/D9BaVwJDgW+B3wFebb0z91eRFhtGj+hQAo2KC4ensCSn2K1MbETrF+mhPc0oBZV1zg/Xp6cPI6+4hjdWdG1aqjeZUtNoKimmqawUbbNRvWEt4UOGdmnfgKgoAizRNBY7p5XWbc8lONE/i2UAZJXWkBppIiU8hECD4ue941jmWuTnsF4RrafvwJhwAg2KqkYbpgADoYHO+0pMAQYmpJjZWXm001aciJzyGnpGhJAcFkyAQXFuahzLD1a4lekZ3nqM+lvCWo6Rv1h6p1JbVEJdSRkOm40DqzeQNDLDrUzSiCHsW7kGrTUVO/cQaDJhskTReKiGpjrnokb2piZKcrYRkeS8f7toSw47Pv+acX+8lYDgoA6v622hqWk0lpTQVFaKw2ajev06IjO6VvcdjY0t0/4cjY3U5m4lJLn9Z6fvhKelYS0pwVrmPEYV69ZhGdq1XLTW7HnrLUxJSSSdfbaXIz22llxKnbmUHUcu3c22qhp6hJlIMgUToBRnJcfxfZF7fY83BTFndH8e37STA3WtF2ujggIId92THWQwMDI2ym3BIF87XF8aXfWlct06orpYX5Iv/SWDn3qWQU88RdqNNxPR/3TSfn2TlyN2F5WeSl1xCfWu86pwzXrih7u3Y/HDMzj4/Wq01lTm7SbAZCLEHEWwOYqQaAu1hc7P+vKt2wlPdrZjpZk57P7ya0b8328x+qgdi0xPpd4tl3UdcxmWQYErl6q83QSYQgg+nEtMNHUtuWwjPNm5+FHCiGGU524HoK6oGG23ExgR7vV8Jlw8ibtevYe7Xr2HQROGsH7JOrTW7N2aT0iY6bimypYdLG0ZfT2wcz/2Zjuhkd3jHu1TTdvZka6fm9sX6WS39n2eAJyzPX8BnAvMUkr1+zFxded7MnsppcZprVcBM4HvgPE476UMB34FfOQqWwOcyFDPD8AMnKOVV7le42iPH5NSKhZo0lp/rJTaBcw/gbi6zO7QPPzvLN66+QwMSvHh2n3sLK7hynHOqTDvrtrLzzOSuGp8GnaHxtps5w9vO1fHHJUezS9H9WRbwSG+vGsKAM8uyuXbbT96hPyEKKORxCuuZN8rL6AdDszjJhCSnELFym8BiJ40FVt1NbufmYPD2gBKUbFsCX0eehSjyUTS5TM5OP+faJuNoNg4kq82wdL4AAAgAElEQVS5wS95ANg1zFmVx+vnDcagFP/eUUReVT3T+zs/QN7fVsg56bFc3DeBZoem0e7grmW5AMSYgnjprIGAc6T5i10lfHfQf/fKHsuCl25n0rgBxFoiyFvzMo89/xEL3v/W32Edk13D0+t38cqZzmP02e5idlfXc1lf5xeWj/OKmNYzlgvS47Fp5zG67/ttfo3ZYDQy7PrpfP/0y2iHg9Qp44jskczuJSsA6P2zySQOG0zx5hy+vuthjEFBjLzlGgCsVdWsn/sW2uEArUkZO5KkEUMA2LLgAxzNzXz35EsARPdNY/iNV/osL2U0kjzjSva89AI4NJbxzrpfvuJbAGImT6W5upq8p+bgsFpBKcqWLqHfnx/FXlvL3lf/DoB22DGPHkvEoC4tTO61XNJmzmT7C852LG7CBEKTkyle7lxDIWHKFJqqq8l+/HHsVitKKQqXLCHjkUdoOHCAstWrMaWkkPXoowD0vPRSzEOG+C2X9CtnkvvCC2jtIH7CBEJTkin61plL4lRnLllznLngymXoo48QYDKx47V/cmjHdmy1tWz40z30uOgiEib5Z7EZu4YXsnfz3BmDMChYtL+E/NoGLkp11vfP9hZx/Wm9iAoM5M4hvVv2uXnlFmKCg3hg+GkYlXMi5LKCclaV+K9NVkYjPaZfya4XX0A7NDHjJ2BKTqHMVV9iXfVl+5NzWs6x0qVLGPCw87PS3wxGIwOvmcG6Z19y/dmP8UT0SGbfUmc71mvaZOKGDqY0M5vlf/ozxuAgMm5qHVQZePV0tsx9E22zY4qPJeMmZxu3deH7OGw21j3rvMPJ3Cedwdd7tx0zGI0MuHo6G557Ee1wkDJpPOEpyex35dJz2mRiXbmsvGcWxuAgBt94Xcv+A66aTuar83DY7ITGxTLYlWfK5PFkv/EW3z/4KCrAyOCbrvP5DJMBYwaybU0uT103h8DgIKbfPbNl2+sPvMrld80gKjaKlZ8s59sPllJTUcNfbn6G/mMGcsUfZ5C5cgsblqzHaDQQGBzINQ/5Pge/8uHqslrr14DXjlLkAND278/0AAo6KVOmta4D6pRSK3AOmp3w/SfK13O8u8L1J0wWAStwdix3AtcAD+Ds/OXjHPbdq7WerZS6DHgC56I844BcXH/CRCk1CnhOaz3VtfBPrdb6uTavMw+IxX2BnyM9Ph/nn1b5qP2fWTm8zRXrm7SOEt+vtT7qRPT0P37W/Q7CCRh2fscFh05W2/aeEocEgPxH/uHvEDxmwFMn159JOZpz+/nvT+x42s5Dgf4OwWNCjadO3T+VVtDfXd2dr4kfn+Rwu79D8KhEUzdby+FHcOhTp9KcneKfhZ284cJe5590B6bPDR/47MNk15tXHPX9cf1FjR3AWcBBYB1wpdY6p02ZATjXpDkXCALWAjO01tkdn7FrumWrrbXOBwZ2sukh10/78h8DH7d5KK3NtvXAVNf/Z3fyOtOO8PqdPX59uzKDO9sG+PdGGiGEEEIIIYR/dKOrfFprm1Lq98BiwIjzL1/kKKVudW2fq7XOVUr9F8jEeQvg6z+mgwndtJMphBBCCCGEEOLH01ovwjlLtO1jc9v9/izwrKdeUzqZQgghhBBCCOEhp9DM6xPWnVeXFUIIIYQQQghxkpGRTCGEEEIIIYTwlG50T6a/yEimEEIIIYQQQgiPkU6mEEIIIYQQQgiPkemyQgghhBBCCOEpSqbLykimEEIIIYQQQgiPkZFMIYQQQgghhPAUWfhHRjKFEEIIIYQQQniOjGQKIYQQQgghhKfIMJ68BUIIIYQQQgghPEdGMoUQQgghhBDCU2R1Welkdgf2XlH+DsEjeobZ/B2Cx2yo9ncEnjPgqdv8HYLH5N73d3+H4DH937rV3yF4TLLJ7u8QPOaiXg3+DsFjVpcE+TsEj+kb0cynO0P8HYZH7Gow8PO+Vn+H4THljUZ/h+AxiSGnTltW1SSTFYV/SSdTCCGEEN3aqdLBBE6pDqYQ4ghkdVm5J1MIIYQQQgghhOfISKYQQgghhBBCeIiWezJlJFMIIYQQQgghhOfISKYQQgghhBBCeIoM48lbIIQQQgghhBDCc2QkUwghhBBCCCE8RVaXlZFMIYQQQgghhBCeI51MIYQQQgghhBAeI9NlhRBCCCGEEMJT5E+YyEimEEIIIYQQQgjPkZFMIYQQQgghhPAUWfhHRjKFEEIIIYQQQniOjGQKIYQQQgghhKfIQKaMZAohhBBCCCGE8BwZyTwFTEm1MHtKX4xK8V5OIX9fv7/TchkJEXx6xXB+99VWFuWVAfDsz/pxVnoM5fXNnP3Oel+G3aI0M4dt736AdjjoMXkCvS84z2271ppt73xAaWY2xqAghtx0HZFpvQBorqsn582F1B4oAKUYfOO1mPv25tC+A2xd8A72xkZMMTFk3PprAkwmn+Y1JS2a2VNPw2iA97IK+fu6fZ2Wy0iI4NOZI/ndlzks2llKUngwfz1/AHGhQWgN72YVMG/TAZ/GfjTjkyzcPbI3RqX4ZFcR87e6xzYlJZrbMtJwoLE7NM9t3M3m0kN+ivb4zH32Fs4/azil5YcYdfY9/g7nmKqzs9n/wfvgcBA7cSKJ553vtt1aVEj+/AXU799H8sWXkHjOOQA4mpvZ/tyzaJsNbbdjGTGS5Isu8nn8Xqn7e/ezdcG7OJqbUUYDA66dibl3uk/z0lrz4cufkLMml6CQQK65Zya9+vXsUO7bT1ay7OMVlBWU8fQnjxEeFd6ybcfmPD565RPsNjvhUeHc+cLvvR7zugUfUrApB2NwEON/ew0x6b06lKspKWPl3+bRVFdPdFpPJvz+OowBAUfd/4e5CzmwMZuQyAgueu6hlufa8uGX7Fz6PSGRzryHz7iIlOGDvZbjuEQzfxzWG4NSfLqnmAXb3Nuu83rFcW3/HgA02Ow8tWEXO6vrAJjZL5lL0hPQQF51PY+u3UGTQ3st1sMKN+ew8a2P0A4Hvc+cwMCLz3HbrrVm44IPKdycgzEoiLG/vYZo1/t+pH0r9x5g/RvvYbM2EhYXzbjfXU9gqIn879ay7YslLc9dta+Ac5+4F0tax3P3xyrLzGG7q+6nTJ5Aeid1f/s7H1DmqvuDXHW/rrCIzL+/3lKuobSMPpdeSOq5Z7HjvY8p3ZyJISAAU3wsg268jsCwUI/Hfjg+X9eXir0HWPN663Gb+PvrCQr17PcarTVfv/oxeeu3EhgcxIV3XkVS347Hv7KonE+enk9DbT1JfXpw8R+vwRgYgLWugU+fe4vq0kocdgdn/HIaw84+A4A1nyxj09erUEoRl5rERXdeRUBQoEfj70603JP50x3JVEr9n1LquFsfpdTrSqmB3ojpRBgUzJl6Gtf9J4uzFq7jon7xnBbdMS2DgvsnpLN8X4Xb4x9uLeba/2T5KtwOtMNB7sJ/MfKu3zPxiYcpXLOO2oMFbmXKMrOpLy5h0tOPMuj6q9j61rst27a9+wGxQwYx8alHGP/YQ4QlJQKQ8+ZC+l1+KRPm/Jn4kcPYs+gbn+ZlUDBnWj+u+2QLZ81fy0X9E458XCb1Yfne1uNi15o5y/M4a8FaLv7XBq4dltLpvv5gUHDvqD7cviyHy77cwHmpcaRHuse2triK6V9tZOZXm3hkzQ5mjTnNT9Eev4UfLufia5/ydxhdoh0O9v3rXU67/Q8MnP0IFevW0VDgXneMoWH0nDGDhLPPdntcBQTQ7867GDjrzwycNYvqnGxqd+/2Zfheq/s7Pvg3fS75BeMfe4i+l17Ijvf/7dO8AHLW5FJ6sJTZCx/gyruu4L0XPuq0XJ/B6fzhud8SnWBxe7y+toH3//YRt865iVlv3sdND1/n9ZgLNudQU1jKxS/M5ozfXMma19/rtNymd//DgF9M45IXZhMUHkre0h+OuX+fKWdw1v2/6/T5Bvx8Ghc8/QAXPP2AVzuYBgX3jOjDHStzuGLxRs7pFUd6pPsX9II6K7csy+TKrzfxxtb9PDCqLwBxpiCm903m2iVbmLF4EwYF5/SK81qshzkcDta/+QFT7v0d5z83i30/rKf6QKFbmcLNOdQWlfKLv85m9G+uZP0b7x1z33WvvcPQGRdz/jMP0mPUUHJdHcu0iWM476kHOO+pBzjjtusIi4v2SgdTOxxsW/gvht/1e8Y/8TBFR6n7E55+lAHXX0Wuq+6HJSUy7rGHGPfYQ5zxyAMYg4KIHzkMgJjBAxj3+J8ZN2cWYYkJ5H/5X4/Hfpg/6svqV99hxMyLufDZB+k1eihbP1/SocyPtWv9VioKSrntn7P4+e3T+eqVDzott/TNTxl7yVR+989ZhISHsvnrVQCs/2IlsT0Tufnl+7jmqdtZ8vp/sDfbOFRWxdrPl3PjC3dzy9/vRzsc5Czf6PH4Rffyk+1kAv8HHNc3d6WUUWt9k9Z6q5diOm7DEiLJr25g3yErzQ7N5ztKOKd3TIdyNwxN4au8Msrrm90eX1tQTZW1uUN5X6nenU9oQjyh8XEYAgJIGjuakk2ZbmVKNmWSPOEMlFKY+/amub6BxqpqbA0NVG7fScrkCQAYAgJarlrWFRZjOd3ZuYkZNIDiDb5tzIYlRpJf1cC+atdx2VbMOX1iO5S7YVgPvtpZSnl9U8tjJXVNZJfUAlDXbCevvI7E8GCfxX40g2MiOFBr5WCdFZtDs3hvKVN7RLuVabA5Wv5vCjD6OsQf5fu126ioqvV3GF1St2cPIfHxBMc5645l1GiqtmxxKxMYGUlYWhrK6H4clFIYQ0IA0HY72m73+Z/08lbdRylsDVYAbA1Wgi1mn+YFkPlDNmPPHo1SivSBaTTUNlBdXt2hXM/TehCTGN3h8fX/28CwiRktnc8IS4TXY96/PpPek8c6RxlOS6e5voH6SveYtdYU5ewgdexwAPpMHsv+9ZnH3D9hwGkEh4V5PYejGRQdwf5aKwfrGrE5NN/sK2VKsvtnZWZ5DTXNdgCyyg8Rbwpq2RZgUAQbDRgVhBiNlDY04W0VeflEJMYRnhCLMSCAXuNGcnC9ex05uCGTtEnO9z3W9b43VFYfdd9DhSXEDXB2oBMyBnBg7eYOr733h/Wkjh/llbza1/3EsaMpbVf3SzdlktSm7ttcdb+tiq3bMMXHYop1HseYwQMxuNq6qD7pWCsqvRI/+Ke+HCosId513JKGDGBfJ8ftx9q+Oosh08aglKJH/3SsdQ3UVHTMKz9zJwMmOjv3GWeNYftq52CFUtDU0IjWmqaGJkwRoRiMzq6Gw+7A1tSMw26nubGZ8JhIj8ffrRiU7366qZ9EJ1MpFaaU+lIptUUpla2UehhIBpYppZa5ysxUSmW5tj/dZt9apdSjSqk1wDil1LdKqVGubecopVYppTYqpT5USoW7Hn9KKbVVKZWplHrOm7klhgdRUNPY8nthbSMJ7TokCWFBnNsnlrezCtrv7nfWykpColuv4odYzFgr3T8YGiurOilTRX1JGYER4WS/voAf/vw42fMWYmt0vhcRPZIp3eT8wl28bqNXP2w6kxgeTEGNteX3wtpGEiLaHZfwIM49LY63Mw8e8Xl6RIYwKD6CTUXdY7ppnCmYorrW862kvon40I4d4DN7xPDxL0bytymDeGTNDl+G+JPRXFVFoKW1gxJkMdNc1fXzXDscbH3sUbbcfTeRAwYSlt7bG2Eekbfqfv8rL2fH+x+z/K772f7eR/T71SW+SaiN6rJqzPGtnVtznJmqso6dzCMp2V9KfW09L9z5Mk/d8hfWfL3OG2G6qa+oJiymNebQaDMNFVVuZRpr6ggKNbV8kQ+NtlDvKtOV/TuzffFyPr/ncX6Yu5DG2npPpNKpOFMQxfWtbVdxQyNxbTqR7V3cO5EfipznY2lDE29vP8jnvxjNVxeOpa7ZxpriY+f2YzVUVhEa03r+m2LMNFS6v25DRTWhbd53k+t9P9q+UT2SOLjB1dlZvZH68o7txr5VG+nlpU5mY2UlwW3qdbDFTGMX635bRWvWk3jG6E5f4+CKH4jN8N7IuD/qi7lHEgdcx23vmo3UdXLcfqya8moi41rjiow1U9PuAlnDoTpCwlrzimhTZtQFkynbX8TfrpnFa797knNuvgxlMBAZa2bcL6fx4vUP88LVDxEcFkKfEQM8Hr/oXn4SnUzgPKBAaz1Uaz0YeAEoAM7UWp+plEoGngamAcOA0Uqpw99MwoBsrfVYrfV3h59QKRULPAT8TGs9AlgP3KWUigYuBQZprTOAOZ0FpJS6WSm1Xim1vvaHz084sc6uX+h2t4nMntKXJ7/fjQ9uHzl+ncSk2mWl2yfkLIR2OKjZu5+e06Yw/tEHMQYHseeLxQAM+vW17PvfclY9/AQ2qxWD0be3H3fpuEw9jSdX7jricQkNNPLqhYN55Nud1DbZPR7jiehKXgDLDpRz2Zcb+OOKrfw2I9Xrcf00dXbidP2KpjIYGDjrzwx56mnq8vfQcPDIFzu8wkt1f//SFZw+83KmPP8k/a+8nOx5C70R/VF1Frc6jqFiu93Bvh0H+O0Tv+H3z9zCVwu/pnh/iSdD7ERn73X7mI+WV1f2d9fv7Elc8uIjXPDU/ZjMUWx4++OuhXoCOm27jlB2ZFwUF6Un8HJmPgARgUYmJ0dz8aJ1nP/5WkICjJzvg+mynZ3+7TPpvI6oo+479par2fn1ChY/8BS2BiuGAPfPx/K8PQQEB2HumXxCcR9TF/LqLIG2p5PDZqN00xYSRo/sUG73Z4tQRgOJ48b8uDiPyvf1ZdytV7N98Qq+vP8pmjs5bh7R2fvevsgRaw7s3phLQu8e3LHwMX7z0r38d+6HNNY30FBTz/bVWfx+3sPcsXAOzdYmspZ6/+KZXynlu59u6qey8E8W8JxrhPILrfXKdh/4o4FvtdalAEqpd4DJwH8AO9DZJ98ZwEDge9dzBQGrgEOAFXhdKfUl8EVnAWmtXwNeA+j1t+Un3P0rrG0iuc0IWVJ4MCVtRpoAhsSH8/L5zttIo0MCOTMtGptD8/Xu8hN9WY8Jiba4jTJaK6s6TG/rrEyI2Vkm2GLG3Me5qEfiqBHs/tL5RTM8OZFRf7oDgLqiYkq3+Pa+08LaRpIjQlp+TwoPpqS23XFJiODln7uOiymQM9NjnMdlVxkBBsWrFw7mk9xi/utapKk7KGloJDGs9XyLDw2itKHxiOU3lh6iR7gJc3AAVY02X4T4kxFottBc2Xovb1NlFYHm458aGhAaSkS/06nOycGUkuLJEI/KW3W/4PtV9L/qCgASRo8ke97bXs3jsOX/+Y7vv3Tel5R6ei+qSlpHJapKq4g6jqlhlrgowqPCCDYFE2wKpm9GHw7uKiChZ7xHY96+eDk7l34PQEyfVOrKW2Our6jCZIlyKx8cEU5TfQMOux2D0Uh9RWVLmdBo8zH3b89kbn1PTps2gaXP/ONH53QkJQ1NJLSZdZFgCqaskymvfaNCeWh0X+5YkUN1k7PNGpNgpqDO2tKGLTtQTkZsJF/tK/VavOB8T9uOMjaUd3xPQ2PM1Ld53xtc77vDZjvivpEpiZz5wO0AHCospmBzjttz7v1hA73Gd+y8eUpwtIXGNvW6sZO6H9xZ+9CmfSvLzCYitRfBUe71quC7VZRtyWLkPXce14WdrvB3fYlKSeRnD7qOW0ExBzflHLV8V63/YgWb/utsu5L69eJQaWtch8qqCI9pd85FhmOta82rpqyKCFeZLd+sYfzlZ6OUIjo5DnNCDGX7S6guqcCcEENYlHPqf//xQzmQu4ch0zofiRanhp/ESKbWegcwEmdn80ml1J/bFTlaS2TVWnc2jKSAb7TWw1w/A7XWN2qtbcAYnB3TSwDv3XkObCk+RLrZRM/IEAINigv7xfNNu87jxPlrmfDmGia8uYZFeaU8tGxnt+hgAkSmp1JfXEJ9aRkOm43CNeuIH57hViZ+WAYF369Ga01V3m4CTCEEm6MINkcREhNNXWERAOVbtxGenARA4yHn9FLtcLD7s0X0PHOyT/PaUlTjflz6J/DNbvfO4sQ3VjPB9bNoZykP/W8HX+9yrfp7Tn/yKup4fWPnKwX7S055DT0jQkgOCybAoDg3NY7lB90Xk+oZ3tq57m8JI9CgpIPpBWFpaVhLSmgsc9adyvXrMA8d2qV9m2tqsNU7pyY6mpqo2ZZLSGKiN8PtwFt1P9hspnKbc4p2Re52whI82zE7kimXTOSBf/6JB/75J4ZOHMyab9ahtWbP1nxMYSaiYo7+BbKtjAlDyMvajd1up8naRH7uXhJTEzwe8+nnTmlZdKfnqKHsXrEGrTWlO/cQGGoitN2XXqUUCQP7sXfNJgB2rVhDz1HOY9ZjZMYx92+v7T1s+9Zt8d7IGbC1ooZe4aaWtuvsXnGsKHBvuxJCg3lm/AAeXrODfbWttzsU1TcyJCaCYNe9ZaMTothzyHtTew+L7pNKTVEJtSVl2G029q3aQMrIIW5lUkZkkL/S+b6Xud53kyXqqPtaq2sA15T5T/5L37MmtjyfdjjYv2YTqeO8M1UWWut+g6vuF61ZR1y7uh83LIPCTur+YUWrO06VLcvMIX/RYobdcRvG4CNPhT5R/q4vDW2OW9Yn/6XfzyYetXxXjbpgMr95+V5+8/K9nH5GBllL16K15sC2PYSEhRAR3TGvtCGnkfud857QzP+tpd9Y57kVGW9hz5btANRWHqLiYAmWxBii4iwc3J5Ps7XJ2S5u2UFsT8+3ad2KwYc/3dRPYiTTNR22Qmv9tlKqFrgeqAEigDJgDfA31xTYSmAm8NIxnnY18IpSqq/WOs+1Um0PnNNwQ7XWi5RSq4E8ryTlYtcw69s8Fl4yBKNSvL+1iB0V9Vw9xPmF6+2swqPu/9J5AxjXIwpLSCBrfn0Gz6/J5/2cIm+G7MZgNDLg6ulseO5F51Lmk8YTnpLM/qUrAOg5bTKxQwdTmpnNyntmYQwOYvCNrSstDrhqOpmvzsNhsxMaF8vgm64FoGj1Ovb9bzkACSOHkzJpvM9yAucKsbOW7WDhZUOdxyW7kB3l9Vyd4fwS9Xbmke+PHZ0cxWUDE8ktreWrq50f9M98v5tleyqOuI+v2DU8vX4Xr5w5GINSfLa7mN3V9VzW19lB+TiviGk9Y7kgPR6b1jTaHdz3/TY/R911C166nUnjBhBriSBvzcs89vxHLHj/W3+H1SllNNJrxkx2/u0FtMNB7IQJmJKTKV3uPO/jpkyhubqa3Ccex261opSi5H9LGDT7EZqrq8mf/yY4HGitsYwchTkj4xiv6FneqvuDbriabe98gMNhxxgYyMAbrvJpXgCDxg4kZ00us69+nKCQIK6+Z0bLtlfue42r7p6OOTaKZf9ewZL3lnKoooYnbnqWQWMHcNXdM0hMTWDg6P48cdOzKKUY//MzSE5P8mrMKcMHcXBzDv+5YzYBwUGMv/Xqlm3/e+oVxt18FaHRZkZceQkrX5zHlvc/x5LWk75njjvm/itfnEfx1p1Ya2r5+LYHyfjVLzht2ng2vvMJlXsPgoLwuBjG3jTTa/nZNTyzcRcvTh6MUcFne4rZfaieX/Zxtl3/3lXETQN7EhUcyL0j+gBg05rrlmwhp6KW/x0o5+2zh2HXmu2VdXyy2/ufkwajkZHXX8HyJ1/B4XDQe+o4onomk/fNSgD6nj2JpOGDKNicwxf/53zfx95y9VH3BeeiPnlfO+tZjzFDSZ86ruU1S7blERptJjyh40J1nszr9Kuns9FV95OPUPfLMrP53lX3B7ap+/bGJipychlwvXvd3vb2ezhsNjY8+zfAufjPwOu9U//9UV/yv1/Pdtdx6zVmKH3aHDdP6Tt6IHnrc3jlpkdb/oTJYf96eC4X/GEmETFRTLvhIj55Zj7fLvySxN49GHau88+UTJpxHp/99W1eve1JAKZdfxGhUeGERoUzYMIwXr/jGQxGIwm9Uxh+vm+/lwnfU53O5z/FKKXOBZ4FHEAz8FtgHPA7oNB1X+aVwP04RygXaa3vce1bq7UOb/Nc3wJ3a63XK6Wm4byX8/AcnIeAdcCnQIjruZ7TWi84Wnw/Zrpsd3LJGMexC50k/rPK3xF4TmziqXMtKfe+v/s7BI+59K1b/R2Cx8QGnzp1/6JeDf4OwWNWl3h+NMdfPt0ZcuxCJ4mf97Ueu9BJpLzx5FpF/GgSQ7rH+geekBpx6uRyTd9zu++Nh0eQ9vB/ffbdPv+R87rl+3PqfPs8Cq31YmBxu4fX02a0Umv9LvBuuzK07WC6fp/a5v9Lcd7P2Z437zYXQgghhBBCiG6rG8/kFUIIIYQQQghxsvlJjGQKIYQQQgghhE8YuuUMVp+SkUwhhBBCCCGEEB4jI5lCCCGEEEII4SkykikjmUIIIYQQQgghPEdGMoUQQgghhBDCQ7SSkUwZyRRCCCGEEEII4TEykimEEEIIIYQQniLDePIWCCGEEEIIIYTwHBnJFEIIIYQQQghPkXsyZSRTCCGEEEIIIYTnyEimEEIIIYQQQniK/J1MGckUQgghhBBCCOE5MpLZDURZTo2+/vJdp0YeADdMbfR3CB7T5HD4OwSP6f/Wrf4OwWM+uXauv0PwmJnv3OLvEDzms30mf4fgMYkmm79D8JhJqU3+DsFjapoNZFUG+zsMjzEo7e8QPCYm2O7vEDzGHHTqfPaflGQkU0YyhRBCCCF85VTqYAohxJHISKYQQgghhBBCeIoMZMpIphBCCCGEEEIIz5FOphBCCCGEEEIIj5HpskIIIYQQQgjhIVoW/pGRTCGEEEIIIYQQniMjmUIIIYQQQgjhKUpGMmUkUwghhBBCCCGEx8hIphBCCCGEEEJ4ityTKSOZQgghhBBCCCE8R0YyhRBCCCGE+H/27ju8rep84Pj3ypK8bckzcYZHnJDpLGc6kx0IIUAphBHa0jJadlvKLKNhUygtpUApWWSZvX6UFZIwQogzvBJn2U4c7z3lId3z+0PCtmxny9OOYvsAACAASURBVIP0/TxPnli650rvq3PPPffo3HslhKfIRKbMZAohhBBCCCGE8ByZyRRCCCGEEEIIDzHINJ7MZAohhBBCCCGE8ByZyRRCCCGEEEIID5GfyZRB5mkhKcrKnybF4aVpvLO/iP9kHHZbPndQCLeMi0FXCoeueColmx0lNUT6mXl8xhmE+ZjRUby1t4hVWQW9lIXT9P7OXAyaxrv7i3g90z2XOQND+N1YVy5K8UxKNjtKawB4ZOpQZg0MoaKxhcs+2t4b4VO4M5PtK95C6Tpxc5MYefG5bsuVUmxf/iaFOzPxMpuZcvO1hMQOBmDLyysp2JGBT1Ag8555oHWdtOQPyU9JQzNoeAcFMvWma/ENsXR7LkWpmaStfBOlK2LmTOeMBed1yiVtxZsUpWbiZTYx8cbFWGMH42huYdNfnkO329EdOgMmj2fkz+YDkL76HQq3p2MweuEfGc7EG67F7O/X7bm0V52RQV7yOtB1wmbMoN/589yWNxYVkrtsOQ15h4i6eCH9znXWod7Swp5nn0HZ7SiHA+uEiUQtWNCjsZ+Il5+5kXlnjae0vIbEc+7u7XCOqTIjg+w1yaDrRM6cwcALzndb3lBYxP6ly6g7lEf0JRcz4Ly2trVv6XIq09IxBQYy/tGHejp0AErTMslanYzSdQbOSiJuvnv8SimyViVTmpaBl9nMmF9fR1CMs+231DeQuXQldYcLQNMYff1iLPFx1BzMY9fy1egtLWheBkYsXoQlLrZb4ldK8cOyt8jfkYnR20zSzdcSGjeoU7nakjI2vbCUproGQmMHMeOWxXgZjUdc39HcwicP/w29xY6uO4iZMp5xP78QgIrcw2z+91ocLS0YvAxMuf4KwuNjPJpXSVomu95IRumKQbOTiL+o835s1xvJlKRm4uVtZuxvFhPsqpf1d92P0ccHzWBAMxiY8ei9revlfPYVB7/YgOblRcTY0Yy48lKPxn0iEsMs/HZEHAbgk8PFrMvJd1t+Zv9wrogbAIDN7uDvuw6QXdvQC5F2LTHMwk3DnccwnxwuJjnHvd8f5O/LXaOHEh8UwPJ9B3krty2/hYOjmDcwEk1z5v7uwZ4/humOfn/nqnfI356BwcuLgMhwptx0TY/3lUop3n/pHXb/sBuzt4kr/ngVA4d23id8897XfP3uRsoLynjkrSX4BwcAkPFdOp8u+z80TcPg5cXFv72E2NFxPZqD6F3/M4NMTdMSgcVKqdt68D0fBuqUUs9213sYNLh/yhBu+DyDooYm1l4wjq/yKsiubutAvi+s4qs856BrmMWPZ2ePYMH723AoxbMp2eyuqMfP6MW6+ePYXFjltm5PMmhw3+Qh3PhlBsUNTayeN44Nh91z2VJUxYbDzlyGWvx4ZuYIFn64DYD3s4tZs7eAx6af0Svx67pOytJk5t53K76hFj6//2kGTBxD8MD+rWUKd2ZSV1TKhc8/TPn+XFL+s5ZzlzgHALGzpzL0vNlseWmF2+uOmH82CT+/CIC9//2KjHc+YdKvF3VrLkrXSV22jhn33oZviIWvHnyK/hMSCGqXS3FqJnVFJZz714ep3J/LzqVrmfvo3RhMRmbefztGHx90u4ONj/6VfmNHETI0lojRwxl1xcUYvLzIWPMuez/4lNGLLunWXDrmdWjNaobdcScmq5WsJx4nOGEsvlFRrWW8/PwZdOWVVO3c4bauZjQy7M678PLxQTnsZD39NEGjRxMQ1zc7zZVvbuTl5Z/y2vO/7e1QjknpOtmr1jDqrjswW62kLnmCkHEJ+LWrF6O/H7GLrqRix85O60ckTaP/mXPZ95+lPRl2K6Xr7F65hsQ/3o5PiJXNjzxBxPgEAga0xV+WlkFDcQkzn3qU6gM57Fqxmql/vgeArNXJhI0ZxbhbbkS323E0NQOwN/kdhiy8kPCE0ZSmprN33TtMvvf33ZJD/s5d1BaVcskLD1G2L5fv/7OWCx/7Y6dy21a9z8gL5hKblMjmf69h3/rNDD935hHXN5iMnPfn2zD5eKPbHXzy0HMMGDeS8GGxpKx6j7E/m8fA8aM4vCOTbave4/yH7vBYTkrXyVyxlil334ZPiJVvHnqSyAkJBA5o24+VpmVSX1zCnGceoepADhnL1pD08J9al0+9907MgQFur1u2aw/F21OZ+dgDeJlMNNXUeCzmE2UAbh0Zx5+2ZlLW2MyL08ayuaSCQ/W21jJFtkZ+vyWdOruDSWEW7hgVz23fp/VazO0ZgN+NGMK9KRmUNTbzj2nj+L6k3C3+mhY7/9qdzfSIULd1owP8mDcwktu+T6VF6Tw+cTRbSisoaGjssfi7q9+PHDOChCudfeXO1e+x6/3PGHfVwh7LCyDrh92U5pdyz7L7ObT7IG///U1u/8ddncrFjo5l5NSR/OsPL7o9P3T8MEZNG42maRRkF7ByyTL+9Pp9PRV+r5OZzP+hazKVUiknMsDUnPr85zMmNJBDtY0crmvEris+yS1l7qAQtzI2u976t6/RC6Wcf5fZWthdUQ9Ag91BTrWNSD9zj8Xe0ejQQPJqG8l35fLf3FLmDDxGLu2WbS+poabJ3kPRdlaxP5fAfuEERIbhZTQyeNpE8lPcO/L8bWnEzJyCpmmEDY2lpcGGrbIagIgRQzEH+Hd6XZOfb+vf9sbmHtlxVRzIxT8yHP+IMAxGIwOnTqRwW6pbmYJtaQx25RIyNJaWhgZsldVomobRxwcA3eFAdzhab+UdmTASg5cXANb4WGwVVd2fTDv1OTn4RETgHR6OwWjEmjiJqlT3vExBQfjHxKC54vyRpml4ufJSDgfK4ejTnci3P2RRUVXX22Ecl1pXvfi46iV8ciIVO93rxRwURGBs53oBCB42DGMPf8vfXnV2Ln6REfhFOOPvP2USJTvc237JjjSikqaiaRqW+DhaGmw0VVVjt9mo3LOPAbOSADAYjZh+zEXTsNucB8x2WyPe1u47gyFvaxpxsyajaRrhw2JprrfR4No3/UgpRVHmXqKnjgdgyOwp5G1NPer6mqZh8vEGXPsDu6P16EsDWlz5NTfY8LMGezSnqgO5+EWEt9ZL1NREire7b1fF21MZ4KoXa3wcLQ0NNFZVH+EVnQ6t30T8/PPwMpkA8A4K8mjcJ+IMSyAFDY0U2ZqwK8WGolKmR7r3m7uqaqmzOwDYXVVLuE/v9fMdnRHcIf7CUqZ1GExWN7ewt6YOu1Juzw/292V3dS1Nuo6uIK2imqQO63a37ur3+yeMaO0rw4bGYKuo7P5kOsjcnE7i2ZPQNI3okTE01tmoKe/cNgbEDySkX+fP3dvXG83V1psbm+QXPf4H/aRmMjVNiwH+C3wDTAVSgaXAI0AEcLWr6N8AX8AG/FIptUfTtDnAH5RS810zjIOBONf/f1NK/d31+p8AXwHTgIWapt0CzAMUsEQptU7TtADgfcAKmIAHlFLvu2K8H1gM5AGlwLbu+TScIvy8Kapvan1c3NBMQlhgp3JnDgrljgkxhPiY+N2XmZ2WR/l7MzzEn7Sy2u4M96gi/LwpamjLpaShmTFHyOW2cc5cbvmqcy69xVZZhV+otfWxb6iFiv257mUqqvELbTtQ9A2xYKuowvcYB1dp6z4gZ9MWzH6+zH3wdo/G3ZXGiip82+cSYqXiQO4xyzRWOnNRus76+5+krriUIefMIiS+8yl+Bzd+x8CpE7sth660VFVhsrYdgJmtFupzco57faXr7H5sCU2lpYTPnoN/bN+cxfypaa6swmxt25bMViu12cdfL72tsbISn5C2+H2sFqo6xN9UWdWpTGNlFZrBgCkwgIzXllObl09QzGCGX/1zjN7eDL/qcrY9+3f2rnsbpetMeaD7TntuqKzCv1179gu10FBR5Tbwa6qtx+zn23rw6x9ipaGi+pjr67rOR/c8RW1RKcPPm0X40BgAJl33M754/J+kvPEuSldc8BfPztI2Vrrvo3xCrFQdcK+XxooqfEPcyzRWVOFjCQY0tjz9d9Ageu5MBs+dCUB9UQkVe/ez560PMJhMjFh0KZa4GI/GfrzCvM2U2ppbH5c1NjM8uHO/+aPzB0aytbRnv9w7mlAfM6WNbf1+WWMTwy1Hjr+93LoGfjE0hkCTkWaHzqRwK/uqe/aLte7s93+UvWEzg3u4rwSoLqvGEtGWW3CYheqyaoJCj//LoPRv0vi/1z+irqqO65f8pjvC7LO0vvwtdA/p8zN1XYgHXgASgOHAVcAM4A/AfUAWMEspNR74M/D4EV5nOHAeMBl4SNM0k+v5M4AVrvUTgXHAWOBs4BlN0/oDjcAlSqkJwFzgr66Zz4nAlcB44FJg0pGS0DTtBk3TUjRNS6n46oOT+yToejpedX6K9XnlLHh/G7d/tYtbxke7LfM1Gnh+zgie2ppNfYvjpGM5VV01R9VFMuvzyln44Tbu2LiL342N7lygl3QVa8esVFeFjmNHlHDFAi7+52NEJ01i36cbTy7AE3AcqaC6KvXjDIXBwFlP3Me8fzxGxYFcqvPcr5PJeu8TNC8vBiVN9kzAx62rzI6/I9AMBkY++GfGPPkU9bk52PLzj72SOCk/qf65q6ZwXG3f+cVF7cE8Bp05m+mP3o+Xt5mcjz4FIG/9Js5YdDmzn3uC4VddTsbrK7sjeld8XYTXqRK6zuFY6xsMBhY8fS+X/2sJZfsPUnnIuT/Y8/nXTLruUi5/aQmTr7uM715edQoZdOXY7b3LEq4i0x/8AzP/ch+T/3ALuV9spDxrH+CckW2pb2D6Q3cz4spL2f7ia13Xbw/ost/seg/O2JBg5g2M5N97c7s1phNxvP1+V/LqbSTnHOaJxNE8NnEUObX1OHq4Hrqz3wfIfPe/aAYvomcc8XCy2xzfPuHoxsxI4E+v38cvHr6eT5d94qHIxE/FT3GQmaOUSldK6UAm8KVytuB0IAYIBt7UNC0DeB4YdYTX+Vgp1aSUKgNKgEjX8weVUt+7/p4BrFFKOZRSxcBGnANHDXhc07Q04AtggGv9mcC7SqkGpVQNcMTRo1LqVaVUolIqMWTuyd88pLi+iX7+3q2PI/3MlLSbDexoW0kNAwN8sXg7J7GNmsbzc0bycXYpXx4qP+k4PKG4oYl+fm25RPiZKbEdOZftJTUMCmzLpbf5hVhoKG87pcVW3vmbSr9QCw3lbd8in8i3mQDRSYkc/qHzNWme5htiwdY+l4pKfC3BHcpYO5Xx6VDG7O9H+IhhFKe1zTgf3PQ9RTsymPTbX/b4N30mi5WWyorWx82VVZgsJ34KotHPj8BhZ1Cd2Xdm0n/KzFYLzZVt21JzZSXmk6iX3uKc/WqLv7GyqtOprV2V8bFY8LFa8LZasAxxzvb3S5xAzcFDABR8u5nIROepqZGTJlKdnevRuLM+3cgHdz/BB3c/gZ81mPp27bmhi/2Xd2AAzQ025ynwQH1FZetMp3+I5Zjrm/39iBw5lPzUXQAc2LiFwZPHARA9dTxlBw56ND8fq/s+qrGiEh9rx/2Yxe1UxMaKyta683H97x0URL+J46hyff6+IVb6JY53nvo8JAbNoNFc2zunppc2NRPu23b6a5iPmfKm5k7lYgP8uGv0EP68fTe1Lb13WUlHZY3NhPu09fthPt5dxn8kn+YXc8vmnfxhazq1LXbyG2zHXsmDurPfz9n4PQU7Mph2yy96rK/89v2vee7Gp3nuxqcJDg2iqqQtt+qyKoJCT+7U8CEJQygrLKO+h2eaRe/6KQ4y24869HaPdZyn//4F+EopNRq4CPA5jtdx0HbqcH2754/Uqq8GwoGJSqlxQHG79+nRr9EyymuJDvRhQIA3RoPGvJhwNuRVuJUZFNj2EYwI8cfkpVHlunbxkelDya5qYMXu3p+RySyvZXCgDwP8nbmcHxPOxsMdcgloy2V4iD8mQ1suvS1kSDS1RSXUlZThsNs5tHkbAyaOcSszYEICuV9vQSlF2b4cTH6+x+xsagtLWv/O35ZOYFTkUUp7hjUumrqiEupLytDtdg5/v43+ExPcyvSfMIZDrlwq9uVg8nXm0lRTS3O982ZNjuZmSjKzCOzfD3DesXbvh58x7fc3YfTu+euC/GNiaCwpoanMmVdlylYsY8ce17ottbXYG5x56c3N1Gbtxqdfv+4M939GYEwMtuISGkud9VL6Qwohx1kvfUFQbDQNxSU0uOIv3LKViPHu7SViXAIF336PUoqq/dkYfX3wtgTjbQnGJzSE+sIiAMp3ZREQ5bxpiLfFQmXWXgAqdu/BPzLCo3EPP282C56+lwVP38vgSQlkb/oBpRSle537po7XSGqaRr+Rwzj4vfOmWAc2bmFQojPPQYljuly/sd3+wN7cTGHGHoJd+zA/azDFu5yzg0UZewnsF+7R/ILjoqlvVy8F36cQ2bFexieQ76qXyv3ZGP188bEEY29qarsetqmJ0ozdBA503sgpcuJYynbtAaCusBjd7uh0c6Cesqe6lgF+vvTz9caoaczpF87mEvd+M9zHzEPjh/NU2j7ye/CmOMdjT40z/sgf4+8fzvcd4j+aYLPzJLRwH2+SIkLZUFjaXaF2qbv6/cKdmez+8HNm/uHGHu0rky6eyV2v3M1dr9zNqKQxpHyxFaUUB3fl4uPve0Knypbll7bO4h7el4ejxYFfUOfrT09XmtZz//oqrbdO8TgZrmsmP3ININE0bZnr8Vs/LgP2AW8opd52XXv5C6VUTBfXZLbe9dU16znf9TbtX/9S4EbgAiAESAGmAFcA8UqpWzVNmwusB2JdZZa5yhiB7cArx7q77JgVX59SJcwcYOVu10+YvLu/mH+n53H5MOfB75t7i/jVqIFcNCQCu65ocuj8dVsOO0pqGB8RxIrzx7K3sh7dtR38fUcuX+ef3AXmBg98ZTEjysrdic6fMHnvQDGvZeRx+VBXLvuK+OXIgVwUF0GLK5fnt+e0/oTJkzPOIDHSgsXbSIWthX+lHeTdA8UnFcfCkUeeQT2agh0Z7FjxNrquEzdnGqMuOZ/9n38NQPw5M1FKsW1pMoWpuzB6m5ly4zWEDHGe8vvd31+nZPc+mmrr8AkOYvTPLmTI3Ol88/y/qS0oBk3DPzyExOsX4XcCP2HSrJ/cHqhoZwZpK523ZY+ePY3hC+eR/cUmAOLOnoVSitRl6yhO24WX2czEG6/FGhdN9aHDpLy8AqXroBQDpkxkxKUXAPDpXQ+ht7RgDnAekIXExzD++quOO6aDdac+a12dnk5e8jqUrhOWlET/Cy6kdKPzFOTw2bNpqa5m9+OP4WhsdN563dubUQ8/QlN5ObnLloKuo5TCOjGRqPnzj/FuR/bu4pdPOZejWf6PW5k5bQRh1kBKyqr5y3NvsXzdhm55r0Wrbjzl16hISydnnfMnTCKSkhg0/wIKNzjrpf+c2TRXV5O65HEctkbQNLx8vBn/6MMYfX3Z8+prVO/Zg72uDlNQEIMXXETkzBknFUeA8eR2x6Wp6WStfhOl6wyYOZ0hCy4gb72zvQw609ledq9cS1m686cyRl9/HcGxzrZfczCPzKUr0e0O/MLDGP3rxZj8/ancu5+sVcnougMvk4kRixcRHHP8lwj08z3+L+CUUmx5PZn81N0YzSaSbr6GMNe+6YsnXmL6jVfhF2KhtriMjS8spbmunpCYQcy8dTFeJtMR1684mM+3L61E6brz55CmTWDsz5w/G1ScdYAflr2Fcuh4mY1Mvf4KQuMGdxlfWVPnGz4dj5LUDHa98SZK6QycNZ2hC+Zx0FUv0a56yVyxltJ0534s4deLscRF01BSSsoLrzg/G10natokhi5wxq3b7aS+tpKag3kYjEZGLLqUsJHDjzum9ErvYxc6AZPDrNw8IhaDBp8eLmF19mHmD3L2mx/lFXHXqHhm9AulxDVodij43ebUo73kCTFop3YcOSnMyk3D4zBo8Fl+MWuyD3PhQGf8Hx8uwmo28Y9p4/Bz3bjQ5nBwwzfbaXA4+OvkMQSaTDiU4pWsbHZWHP2mTccyNfzEB+Hd0e9/dMdDOFrseAc6B2Wh8bEnfFf5xLCWE86lPaUU7/7jbfak7MbkbeaKPyxi0BnO9vnafa9w+V1XEhwWzNfvbmRD8npqK2oJsAQwfPJIfv77K1m/9gu2fZGCl5cBk7eJ+TdcfNI/YXLR4Hl9eCjVtfiXN/XYAGv/TbP65OdzOg4yfwMsx3nTnfXAtacwyNSAp+l8458w4EOcN/3ZCSQB85RSue1u/HMQOAzs6u5BZl/hiUFmX3Gyg8y+6GQHmX2RJwaZfUV3DzJ7kicGmX3FyQ4y+6ITGWT2dSc7yOyLPD3I7G2nOsjsS05mkNlXneogsy/5KQ4yh77Sc4PMfTf2zUHmT+qITSmVC4xu9/gXR1g2rN1qD7qWbwA2uP5+uMPrjm73sP3rK+CPrn/ty5fhvPtsVzE+Bjx27GyEEEIIIYQQ4vTzkxpkCiGEEEIIIURfpp1GZ/edLPkIhBBCCCGEEEJ4jMxkCiGEEEIIIYSH9OW7vvYUmckUQgghhBBCCOExMpMphBBCCCGEEB5ikJlMmckUQgghhBBCCOE5MpMphBBCCCGEEB4i12TKTKYQQgghhBBCCA+SmUwhhBBCCCGE8BCZyZSZTCGEEEIIIYQQHiQzmUIIIYQQQgjhIZpMZcpMphBCCCGEEEIIz5FBphBCCCGEEEIIj5HTZfsAP7/TY0p9oFX1dggeU2zz6u0QPKas6fTJJcrX0dsheMyiVTf2dgges+bqV3o7BI8ZeP/NvR2Cx1yZePq0l6LTaJ8c7mMnwdrc22F4zJZSn94OwWNMp8fhGAC7q06fQ/yLBvd2BCdOk2k8mckUQgghhOgpp9MAUwghjuT0+ZpDCCGEEEIIIXqZ3PdHZjKFEEIIIYQQQniQDDKFEEIIIYQQwkM0ref+HV882vmapu3RNG2/pmn3dLH8Yk3T0jRN26lpWoqmaTNO9TOQ02WFEEIIIYQQ4jSkaZoX8E/gHOAwsFXTtA+UUrvaFfsS+EAppTRNSwCSgeGn8r4yyBRCCCGEEEIID+lj12ROBvYrpbIBNE1bC1wMtA4ylVJ17cr7A6f8kxFyuqwQQgghhBBCnJ4GAHntHh92PedG07RLNE3LAj4GfnWqbyqDTCGEEEIIIYTwEIPWc/80TbvBdR3lj/9u6BBOV/OqnWYqlVLvKqWGAwuBv5zqZyCnywohhBBCCCHET5BS6lXg1aMUOQwMavd4IFBwlNfbpGnaEE3TwpRSZScbl8xkCiGEEEIIIYSH9LG7y24FhmqaFqtpmhm4EvjAPV4tXtOcr6Zp2gTADJSfymcgM5lCCCGEEEIIcRpSStk1TbsF+BTwAl5XSmVqmnaTa/nLwGXAYk3TWgAbcIVS6pRu/iODTCGEEEIIIYTwkD52d1mUUv8H/F+H515u9/dTwFOefE85XVYIIYQQQgghhMfITKYQQgghhBBCeIhm6GNTmb1AZjKFEEIIIYQQQniMzGSeBqZGWrhrXBwGTeODnGJW7Dnstvy8QeFce8ZAAGwOB09vP8C+6noGB/jy2NQzWssN8Pfh1cxDrN1/xLsad7vazAwK31wDSsc6fSbh513gtrypqJDDK5fSmHeIyIsuIeyc81qXORoayF+1nMaCfDRgwLW/xC9uSI/GX56eyb7VyaB0+s9MIvrC892WK6XYtzqZivQMDGYzI66/jsDowQDkffYFBZu+RdM0/AdEMfz66/Aymag7dJg9K1fhaGzCJyyUkTf8CqOvb4/mVZuZQUHyWme9JM0k4rx5bssbiwo5vGKZs14WLCS8Xb1k3X8PBh8fNIOGZvAi/t4HejR2gNK0TLJWJ6N0nYGzkoib37leslYlU5qWgZfZzJhfX0dQjLNeWuobyFy6krrDBaBpjL5+MZb4OGoO5rFr+Wr0lhY0LwMjFi/CEhfbo3lVZmSQvSYZdJ3ImTMYeIF7Xg2FRexfuoy6Q3lEX3IxA847t3XZvqXLqUxLxxQYyPhHH+rRuE/Uy8/cyLyzxlNaXkPiOXf3djjHNHOQlQemD8FL00jOKuLVnXluy8+KDuWOSdEoBXaleOy7A2wrqiE22JcXzh7RWm5QkA8vpBxkWXp+j8ZfmJrJzhVvoXSd2LlJjFhwrttypRQ7VrxJ0c5MvMxmJt90LdZYZ3v54ZWVFO7IwDsokPOfbmvrlbl5bHt9rbO9GLyY8MsrCI2P6cm0qM7IIC95Heg6YTNm0O/8zvux3GXLacg7RNTFC+l3rjNvvaWFPc8+g7LbUQ4H1gkTiVqwoEdj70gpxZalb3F4RyZGbzMzfnstYXGDOpWrLSljw9+W0lTXQGjsIGbduhgvo5Gq/CK+eekNynMOM+HK+YxZcHYvZOFUl5lB0VtrULqzfwk7t3O/X/CGs98Pv+gSws527/cLVi2nqdDZRqKu6Z5+P39nJinLnW0i/swkRl/cuU1sXf4mBTsy8fI2M/3mawl1tYkjrdtUV8+mF16nvrQc//BQZt1+Pd4BfgBUHszn+9fW0GKzoWkGLnjsbrzMJr584kVslTXouoOI4fFM/tUVGAyemy9SSvH90rfI2+7crmb97gjbVXEZX7Xbrmbfuhgvk3O72vRP53aVuKhtu6rKL+ar519vW7+knAlXXMjoC+d6LHbR9/xPDjI1TbtPKfV4b8fhCQbgj+OHcOvXGZQ0NLPsrHF8XVBOTq2ttUxBQyM3b0yjtsXBtH5W7pkYz/XrUzlUZ+PaL3a2vs5H8yezoeCU7lZ8SpSuU7BuFbG33YXRYiX7qSUEJozDp39Uaxkvf3/6X76I2tQdndYvfHMNASNHMfg3N6Pb7ajm5p4MH6Xr7H1jDeN+fzveIVZSHn2CsHEJ+A9oi78iPQNbcQlTnniUmuwc9qxYTeKD99BUWcnhL75i8pKH8DKbyXjpVUq2bKX/jOlkLVvJkCsuw3rGMAq//pZDn3xO3KU9d4CjdJ2CtauJve1OjFYrWbbjbQAAIABJREFUB558jKCEsW71YvTzJ+rnV1KTurPL14i78/cYAwJ7KmQ3StfZvXINiX+8HZ8QK5sfeYKI8QkEtKuXsrQMGopLmPnUo1QfyGHXitVM/fM9AGStTiZszCjG3XIjut2Oo8m5Xe1NfochCy8kPGE0panp7F33DpPv/X2P5pW9ag2j7roDs9VK6pInCBmXgF9Uu3rx9yN20ZVU7OhcLxFJ0+h/5lz2/Wdpj8V8sla+uZGXl3/Ka8//trdDOSaDBg8nxfOLj9Mpqm/i7UvHsz63nP1VDa1lNudX8uVB5772jBB/Xjh7BOcnp5BTbWPB29tbX+eba6byWc5J/0TZSdF1ne1Lk5l97634hlr44oGniZowhuCB/VvLFO3MpK6olHnPPUzF/ly2vb6Ws//iHPzHzprK0HNns+VfK9xeN23Ne4y69AL6jxtF4Y4M0ta8x9wH7+ixvJSuc2jNaobdcScmq5WsJx4nOGEsvu3ai5efP4OuvJKqne79i2Y0MuzOu/Dy8UE57GQ9/TRBo0cTEBfXY/F3dHjHLmqKSrns7w9Rui+Xza+t5aLH/9ipXMob7zPqwrnEJSXy3atr2Ld+M8PPnYl3gD9Tfnk5h7am9kL0bZSuU5i8iuhb78JksZL99BICx4zDu0O/3+8I/X7RW85+f9BvbkbZ7ejd0O/rus4Prydz9v234hdq4ZP7nmbgxDFY2rWJgp2Z1BaWcvHfHqZsfy5bXlvLBY/dfdR1M97/jP6jz2D0xeeS8f5nZL7/GROuXojucPDNP5eR9LvrCIkeSFNtHZrRC4CZt1+P2c8XpRSbnn+Ng99vJ3Z6osdyPbxjFzWFpVz+D+d29d2/17Lgic7b1dZV7zNq/lyGJCXy7atr2Lt+MyPOc25X0351OQd/cN+uLAMiueTZe52fp0Nn7Y33Ez15rMfi7ov62o1/esP/6umy93X1pOb0k/pMRoYEcriukYL6JuxK8XleKbOiQt3KpJfXUtviACCjvIYIX3On15kUaeFwXSNFDU09EndXbLk5eIdHYA4Lx2A0EjxxMrUdBi3GwCD8YmLBy8vteYfNRv3+fVinzwTAYDTi5efXY7ED1GTn4hsRgW+EM/7IKZMo25nmVqZsRxr9pk9F0zSCh8Rhb7DRVFUNgHLo6M0t6A4HenML3hYLAA1FxViGDQXAOmoEpdu292heDbk5mMPDMYe76iVxUqfBpDHIWS9ah3rpC6qzc/GLjMDPVS/9p0yiZId7vZTsSCMqyVkvlvg4Wlz1YrfZqNyzjwGzkgDndmXyd21Xmobd1giA3daIt9XSo3nV5uTgExGBj6tewicnUrHTvWM3BwURGBvTZb0EDxuG0b9n28jJ+vaHLCqq6no7jOOSEBHIwRobebWNtOiKj/eXclaM+z65wa63/u1r6rrLmT7AyqEaGwV1PbtPrtifS0BkOAGRYXgZjQyeNpGCbe7tJX9bGjEzp6BpGqFDY2lpsGGrdO7HwkcMxRzg38Ura7S42kuLrRFfa3B3p+Km3tVevF3txZo4iapU9/ZiCgrCP6Zze9E0DS8fHwCUw4FyOHr9APJQShrxsyajaRoRw2JprrfR4KqDHymlKMzcS8zU8QDEz5nCQdeg0jc4kPD4aAy9vM+25eZgdvX72o/9flrnft83uut+v2H/Piyufl/rpn6/fH8ugf3CCXS1iejpE8lLcW8TeSlpxM1ytolwV5toqKw+6rqHXesAxM2aQl6Ks24K03ZjHTyAkGjnGWjegQGts5VmP+dZTMqh47Db0fDshnhwaxrxs4+9XRVk7CX2x+1qdhfblfHI21VBxh7nZxIe4tHYRd/TZ2cyNU17ELgayAPKgG3AfOAPSqkUTdPCgBSlVIymaV7Ak8AcwBv4p1LqFU3T+gPrgCCcud4MXAj4apq2E8gE7gc+Ab4CpgELXb8lMw9QwBKl1DrXD5Q+3cXzc4BHgGJgHPAOkA7cDvgCC5VSB7rrc4rwNVNsazsIKbE1MSrkyDNGC2L7sbmostPz5wwM57O80m6J8Xi1VFVislpbHxutVmy52ce1bnNZKcaAAPJXLqXxcB6+g6Ppf/kiDN7e3RVuJ01VlfiEtMXvbbVQk53jXqayCu/2ZUIsNFVWERQbzaDzz2bzH+/DYDIRMnoEIaNHAuA/IIqynamEjx9HydbtNFV0rr/uZK+qwmRt6wxMVisNOTlHWaMDDXL+/jcAQmfOJmTmLE+HeFSNle714mO1UNVFvXQs01hZhWYwYAoMIOO15dTm5RMUM5jhV/8co7c3w6+6nG3P/p29695G6TpTHujZ0zibK6swt2svZquV2uwTqBfRLfr5eVPYbmBYVN/E2IjO++RzYkL5/eRYQn1N/Oa/GZ2WXzgknI/29/w+2VZZhV9o23blG2KhYn9uhzLV+IZY3MrYKquOOnAcv/hnbHryRVJXvQNKcebDPTfrD9DSYT9mtlqoP4H9mNJ1dj+2hKbSUsJnz8E/tvdmMQEaKqrwD2urJ/9QCw0VVfi1q4Om2nrMfr6tA0m/ECsNFdWdXqs32Tv2+5bj7/dbykrxCgigYOVSmvLz8BkcTb+feb7fb6iowr9dm/APsVDWoU00VFTjH9rWJvxCLNgqqo66rq26trW+/KzBNNbUAlBTWALAF4+/SFNNHTHTJzJqwTmtr/HF4y9SfiCXqLGjGOwa6HVXrn6hFuqPsV35h1qpP4HtKvvbbQxJmui5oPuo3v4iqi/ok7N2mqYl4vxR0PHApcCxzgW4HqhWSk0CJgG/0TQtFrgK+FQpNQ4YC+xUSt0D2JRS45RSV7vWPwNYoZQa73qvH8ufDTzjGqxeeoTncT13OzAGuBYYppSaDLwG3HqEHG/QNC1F07SUks8/OJGP55iO9MupE8ODuSgmkhfTc92eN2oaM6NCWH+4Z0/LOj7H2Up1HVveIUJmziH+vocwmL0p/eyT7g2to64++A57GdVFIU2Dlvp6ynakMfWpJUx/7ikcTc0Ubd4CwPBfLSZ//Ua2PvI4jsZGNGMPfzfUxW/xnsjOc8gf7mHofQ8Se8vtlG/8ivp9ez0Y3HHool46fvvb5e8Na84Dy9qDeQw6czbTH70fL28zOR99CkDe+k2csehyZj/3BMOvupyM11d2R/QnRDq1PqCLOuhq1/B5bjnnJ6fw2892cUdijNsyk0HjzOhQPsnuhS/+jmM/1tU+4Vj76v1fbGLctZdx0YuPMe7ay9j66qqTDvHknHjMbiUNBkY++GfGPPkU9bk52PJ79jrZTo6nno54NNDHHeeOTOk6jXmHsM6cQ9y9zn6/rKf6/eP5rI+UxzHy0x06JXuymXHLLzjvkbs4tDWVwvSs1uVn33cLP/vXE+h2O0UZe04w8KPruis8dn95vC3J0WLnUEo6sdM8OzgWfVNfncmcAbyvlLIBaJr24THKnwskaJr2M9fjYGAosBV4XdM0E/CeUqrrC8bgoFLq+3bvvUYp5QCKNU3biHPgeqTna4CtSqlCV6wHgM9cr5UOdHlVs1LqVeBVgClvfXPSPUGJrZlI37Zv7SJ8vSmzdb4mIT7Yj/smxnPHN5nUNNvdlk3vZ2VPVR0VTS0nG4ZHmCxWWirbZunslZWYgo/vFESjxYrJYsXP9e1y0ISJlH7as4NMb6uVxnazjE2VVa2nvP7Ix2p1m4lsqqjCbLFQuSsL37BQzEHOGY/wCeOp3n+AftOm4N+/H+N+fzvgPHW2PC29B7JpY7RaaamsaH3cUlmJ8TjrBcDk+gyMQUEEjRtPQ24O/kOHeTzOI/EJca+XxsqqTqe2dlXGxxW3t9WCZYjzhj79EieQ/bFzkFnw7WaGX/1zACInTSTj9Te6NY+OzFYLze3aS3NlJWZLz56yKzorqm+if0DbPrmfvzcl9Ue+TmxrYTWDg3yx+hipbHTum2cNCmFXWR3ltp7fJ/uGWGgob9uubBWdZyh9XbM0RyvT0cFNWxi/+HIABk6ZwNZ/r/Zg1Mfm7F/a9mPNlVWt+6YTYfTzI3DYGVRnZuI7YIAnQzym3f/dyN4vvwMgbEg09WVt9VRf7j7bBM7TLJsbbOgOBwYvLxoqKvEL6dnTlI/F2LHfrzr+ft/Uod8PHD+R8m4YZPqFWKhv1ybqu9jenWXa2kSDq4xutx9xXd/gQBoqq/GzBtNQWY2Pq//3C7UQOSIen6AAAAaMG0VFbh79xwxvfR0vs4mBE8dwOCWNqIS2m4WdjF3/3cieL1zbVXy0W7wN5VWdthmfIPftqr78+Lerwzt3ERo7CF9L0CnF/FMgX/r20ZlMjvyliJ22mH06lL/VNTs5TikVq5T6TCm1CZgF5AMrNU1bfITXrT+O9z7a5tL+ohm93WOdbh7I766sZVCAL/39vDFqGucMCmdTYYVbmUhfb56cNoKHt+4lr66x02ucOziczw717qmyAL7RMTSVFNNcVoput1O97QcCE47vwnBTcDAmawhNxUUA1GXtdrsxTU8IjI3GVlyCrbQM3W6neMtWwsYluJUJHZdA0Xffo5Si+kA2Rj8fvC3BeIeEUJ2dg6OpGaUUlbuz8O/vnChvrqkBnN/a5n74fwyY07Onm/pFx9BUUtJWLylbCTrOetGbmnA0Nrb+Xbd7Fz5RPXtgFhQbTUNxCQ2ueincspWI8e71EjEugYJvnfVStT8bo6+rXizB+ISGUF/o3K7Kd2UREOWsF2+Lhcos56xsxe49+EdG9GhegTEx2IpLaHTlVfpDCiFjT+8bKfwUpJfUEhPsy8BAH0wGjQvjw1tv8vOjwUFt3dfIsABMXlrrABNgfnw4Hx0o6bGY2wsZEk1dUQl1JWU47HYObd5G1MQxbmWiJiaQ+/UWlFKU78vB5Ot7zEGmjzWY0t37ACjJ3ENgZHi35dAV/5gYGktKaCpztpfKlK1YjrO9tNTWYm9w3rhJb26mNms3Pv36dWe4XRpx/mwufuZeLn7mXgZPTmD/ph9QSlGyNwezn2+nQaamafQfNYzc7503zNm/YQuDExO6eule4xsdQ7Or31eufj9gzPHVizE4GGO7fr9+z268+3m+3w8dEk1tUQm1rjZx8LttDOrQJgZOTCB7k7NNlO7LweSqj6OtO3DiGLI3Oc9Yyt60hYGuuolKGEnVoQLsTc3oDgfFu/cRPKA/LY2NrddH6g4H+TsyCYqKPOX8Rp4/m0uevZdLnr2X6EkJ7N/Ytl2ZjrJd5fy4XW3cwuBJx7ddHfgmhSEzTv9TZYWT1uVpYr1M07RJwCvAdJyDtG3Av4HhwDal1L80TbsDuMN1TeYNwAXA5UqpFk3ThuEcWIYB+Uopu6t8jFLqDk3TKoEIV9kY4COl1GjXe18K3Oh6vRAgBZjiiqWr54fjvE50vmv9DbRdNzqn/bIjOZWZTHDORN45Ng6DBh/mFrMs6zCXxDk7wHezi7hvYjxzB4RR1OA82Hfoil+sd16k7e1l4MMLJnHJJynU2x2nEgYDrae+LdVmpFH41jrnrcynJRExbz4VmzYAEDJrDi3V1Rx4agl6ow00DYO3D0MffBQvX19seYfIX7UcZbdjDgtn4OJf4uXX1Q0oji3cx37sQl0oT0tn35o3UbpO/xnTibnoAvK/2gTAgLmznD9h8sZayjOct/4f/qvrCIqNBiDnvQ8p+SEFzcuLgMGDGP6LazCYTOR9/iX56zc645ownrifLUQ7ga/IyppO/cYONRnpFL65FnSFdXoSEfMupNxVL6Guetn/5BL0xkZXvXgz7M+P4qir4+ArLwGgdAeWSVOImHfhSccR5Xty22hpajpZq531MmDmdIYsuIC89c56GXSms152r1xLWbrz9vOjr7+OYFe91BzMI3PpSnS7A7/wMEb/ejEmf38q9+4na1Uyuu7Ay2RixOJFBMdEH3dMdfZT/5qzIi2dnHXOnzCJSEpi0PwLKNzg3Fb6z5lNc3U1qUsex2Fz1ouXjzfjH30Yo68ve159jeo9e7DX1WEKCmLwgouInDnjpOJYc/Urp5zL0Sz/x63MnDaCMGsgJWXV/OW5t1i+bkO3vNfA+28+5deYPcjK/a6fMHlrTxH/2pHHohHOLyfW7C7khrEDWTgsEruuaHToPPV9NtuKnF8m+RgNbLp6Cmeu+YG65lPbJ1+ZeHJ32izckcGOlc5rjWPnTGPkwvPZ/8XXAMSfPROlFNuXJVOUugujt5lJN15DSJxz29/8j9cp3b2Ppto6fIKDGHXZhcTNnU5p1n52rngLXdfxMhmZ8MsrCYkbfNwxHag1nVQu7VWnp5OX7OxfwpKS6H/BhZRudO1bZ8+mpbqa3Y8/5rwswbUfG/XwIzSVl5O7bCnoOkoprBMTiZp/1G79qBKsp34HVKUU3/8nmfzU3XiZTcz87TWEDXHWwWdPvMSMG6/CL8RCbfGPP2FS3/YTJiYTDVU1fHjP07TYnLkafby55Ln7W28scyK2lPocu9BR1GakUfy2s14s05IIP38+FV9vACBk5hzs1dVkP+3e7w95wNnvN+YdomB1W78fde3J9/sAE0O7vtFW/o4Mti53ton4udMYc8n57P3c2SaGneNsEz8sTaZgp7NNTL/pGkJd9dHVugBNtXVs+tt/qC+vxD/Uyqw7f42366ZZ2V//QMb7nwIaA8aPYuLVl2CrquGrp/+Fw25H6Tr9Rp1B4uLLjnjzJrPXiR+TKaXY/J9kDu/cjdFsYubvriHclcenj7/EjJuuwj/EQk1xGV8937ZdzbnNtV1V1vB+h+3qsued25W9qZm1Nz3Az198BLP/iW1ndyec85ObF5z+zqkd25+I7y6d0Sc/nz45yATQNO1hYBFwECgFNgBfA8lAHbAeuMY1yDQAS4CLcM44lgILXf/+CLS41lmslMrRNO0pYAGwHeeNf9oPMo90g5+j3finVweZfYUnBpl9xckOMvsiTwwy+4qTHWT2RZ4YZPYV3T3I7EmeGGT2FSc7yOyLPDHI7Cs8McjsS051kNmXHGmQ+VN0MoPMvkoGmUfXVweZffWaTIBnlVIPa5rmB2wC/qqUygLaz8k/AKCU0nH+LEnHnyZZ7vrnRin1J+BP7Z4a3W6Zwjkw/WOHdY70/AacA+AfH8850jIhhBBCCCHE6U2uyezbg8xXNU0bifPay+VKqZ79cUAhhBBCCCGEECeszw4ylVJX9XYMQgghhBBCCHEitL56a9UeJB+BEEIIIYQQQgiP6bMzmUIIIYQQQgjxUyPXZMpMphBCCCGEEEIID5KZTCGEEEIIIYTwkBP5PfPTlcxkCiGEEEIIIYTwGBlkCiGEEEIIIYTwGDldVgghhBBCCCE8RM6WlZlMIYQQQgghhBAeJDOZQgghhBBCCOEhMpMpM5lCCCGEEEIIITxIZjKFEEIIIYQQwkNkJlMGmX1CUMDpsSUGm+29HYLHNNhPn0l+Py/V2yF4zILBtt4OwWM+OOTb2yF4zMD7b+7tEDzm8GP/6u0QPEZ/59e9HYLHWMx6b4fgMYfqjQQYT5/9ck3L6dNfVjWfPrmMCWnp7RDE/zgZZAohhBBC9JDTaYAphOia4fSYPzolp89XNkIIIYQQQgghep3MZAohhBBCCCGEh8hMpsxkCiGEEEIIIYTwIJnJFEIIIYQQQggPMWhy7bXMZAohhBBCCCGE8BiZyRRCCCGEEEIID5FrMmUmUwghhBBCCCGEB8lMphBCCCGEEEJ4iMziyWcghBBCCCGEEMKDZCZTCCGEEEIIITxE7i4rM5lCCCGEEEIIITxIBplCCCGEEEIIITxGTpcVQgghhBBCCA+RnzCRQeZpJzHMwm9HxGEAPjlczLqcfLflZ/YP54q4AQDY7A7+vusA2bUNvRBp1yozMshekwy6TuTMGQy84Hy35Q2FRexfuoy6Q3lEX3IxA847t3XZvqXLqUxLxxQYyPhHH+rp0Dupysjg4Lp1KF0nYsYMoubNc1tuKywke/ly6g8dYtDChfQ/15lLU0UFB15/nZaaGjRNI2LWLPqddVZvpNDqdMpFKcWbL75L5pbdmH1MXHv3IgYPG9Sp3IZ3v+artzdRVlDGU+/+hYDggNZle3fu561/vovD7iAgOIA7/3ZLj8VfmpZJ1upklK4zcFYScfPd24hSiqxVyZSmZeBlNjPm19cRFDMYgJb6BjKXrqTucAFoGqOvX4wlPo6ag3nsWr4avaUFzcvAiMWLsMTF9lhOADMHWXlg+hC8NI3krCJe3Znntvys6FDumBSNUmBXise+O8C2ohpig3154ewRreUGBfnwQspBlqXnd3yLPuHlZ25k3lnjKS2vIfGcu3s7nC4VpWayc+WbKF0RO2c6wxec57ZcKUXqijcpTM3EaDaReONirLGDaSivYOu/ltNYXYOmGYg9M4mh55/ptu6ejz8nffW7XPTy03gHBtDdytMz2etqL1Gzkoi5sHN72bs6mXJXexlxfVt7OfTpFxRs+hY0jYCBUYy4/jq8TCYOvPMBZTtSQdMwBwUy8vrr8LZauj2X4rRM0lcmg64YPCeJYRd1rpf0lcmUpGbi5W1m/A2LsbhyAVC6zsY/P4GP1cLU3/8OgMw1b1O0Ix2D0YhfRBgTfrMYk79ft+dyJJPCLPxuRBwGDf7vcDFrs93b8VlR4VwZ6zqGcTj4W2bvH8OUpGWS8UYySlcMnp3E0C7qJfONZIpd9TLuN53rZZOrXqa46qX60GHSl67G3tSEX1go42/+JSZf327PRSnF56++zYGUXRi9zVx0x9X0i+/cP1YVlfPe08uw1TbQL34gC+66Fi+Tke/f/pKMDSkA6A6d8sNF3LHqcXwD/fnhva/Y+dlmQCMipj/z77gao9nU7TmJ3vOTGGRqmhYDfKSUGt3LoRw3V8zTlVKre+o9DcCtI+P409ZMyhqbeXHaWDaXVHCo3tZapsjWyO+3pFNndzApzMIdo+K57fu0ngrxqJSuk71qDaPuugOz1UrqkicIGZeAX1RUaxmjvx+xi66kYsfOTutHJE2j/5lz2fefpT0ZdpeUrpO7ejXD77wTs9VK5uOPYxk7tkMu/kRfeSWVO3a4rasZDERffjn+0dE4GhvJWLKEoBEj3NbtSadTLgCZW3ZTml/KwyvvI3f3Qdb+7S3ufunOTuWGjI5lzLRR/O3OF92eb6izse6Ft/jdkzcSEmmltrK2p0JH6Tq7V64h8Y+34xNiZfMjTxAxPoGAAW2fZ1laBg3FJcx86lGqD+Swa8Vqpv75HgCyVicTNmYU4265Ed1ux9HUDMDe5HcYsvBCwhNGU5qazt517zD53t/3WF4GDR5OiucXH6dTVN/E25eOZ31uOfur2g4eN+dX8uXBcgDOCPHnhbNHcH5yCjnVNha8vb31db65Ziqf5ZT1WOwnauWbG3l5+ae89vxvezuULildZ8eydcy89zb8Qix8+eBTRE1IIGhg/9YyRamZ1BaVcP5fH6Zify7bl67lrEfvRjN4kXD1ZVhjB9Nia+TLB54kcvSI1nUbyisoSc/CLzSkx3LZs3IN4/9wO94hVrY++gRh49zbS3laBrbiEqY9+Sg12TnsWbmaSQ/eQ2NlJXlffMXUxx7Cy2wm/aVXKd6ylagZ04medw5DLl0AQN7n68n54GOGX3d1t+eStnwt0/90G74hVjb++Un6TUggaEBbvZSkZlJfXMJZzz5C5YEcUpeuYfYjf2pdfuDT9QRE9cNua2x9Lnz0CEb8fCEGLy8y177L3g8/ZdSVl3RrLkdiAG4bFcfdP2RS2tjMS9OdxzAH69qOYQobGrnTdQwzOczCXaPjuWVz7x3DKF0nfcVapt7trJevH3LWS2D7eknLpK64hDOfeYSqAzmkL1vDzIfb6iX70/UERvWjpV29pP7nDUYuupSw4cM4tPE7Dnz8OcN/tqDb8zmQsouKglJuevVBCvbk8t+XkvnFc537gvXL3mfSxXMYNXsin7y4jp2fb2biBTOZetlZTL3M+UXyvi3p/PD+BnwD/aktq2Lrhxu54aX7MHmbeefJ19m1aTsJZ0/p9px6i1yPKJ9Bd4oBrurJNzzDEkhBQyNFtibsSrGhqJTpke6d+a6qWursDgB2V9US7mPuyRCPqjYnB5+ICHzCwzEYjYRPTqRiZ6pbGXNQEIGxMWheXp3WDx42DGMvfgPbXl2HXEImTaIy1T0XU1AQATGdczFbLPhHRwPg5eODT//+tFRV9VjsHZ1OuQCkfZfBlHMmoWkasSNjsNXZqC6v7lRu0NCBhPbrfDCc8uU2xs1IICTSCkCgNbDbY/5RdXYufpER+EU466L/lEmU7HA/wCrZkUZU0lQ0TcMSH0dLg42mqmrsNhuVe/YxYFYSAAajsW3GQtNaDzzttsYemZVpLyEikIM1NvJqG2nRFR/vL+WsmFC3Mg12vfVvX1PXXdf0AVYO1dgoqGvq1nhPxbc/ZFFRVdfbYRxRxYFcAiLDCYgIw2A0MmjqRAq2ubf3gm1pRM+cgqZphA6NpaWhAVtlNb7WYKyxzhkak68PgVH9sFW2tffUlW8zZtEl0EOnkdVk5+IbEYGvq71ETp5EWYf2UrojjX7Tne0leEgcdld7AVAOHb25Bd3hwNHcgrfF2S6M7WaUHE3NoHV/QpUHcvGPDMfflcuAqYkUdaiXwu2pDJrhzCUkPo6WhgYaXbnYKiop3plB9Owkt3UixozE4NpvW+Njaayo7PZcjmS4JZD8+kYKXccwXxWWMj3iyMcwu/rAMUzlgVz8I9rqJWpqIkXb3eulaHsqg1z7ZGsX9VKSmsHgOe71Ul9YTOgZQwEIHz2cwhT3L3C7y94t6Yw5czKapjFgeCyN9TbqKtz7R6UUB9P+n737Do+qSh84/j2ZZErqTAoJIZ0OIST0jh1Fxb6oiGWt6651FcvqqijWXRc7llWwiw13dV1XlCa9JiT0kFDTey8z5/fHDEkmCRB1kiC/9/M8PGTmnjPzvnPm3HvPPffe2c3ACckADDl9FLtWb21Fg9LpAAAgAElEQVTzWhnLNzFo0vCmxw67g0ZXf2qsa8A/OLBzkxHd7jcxk+nirZRaAKQAu4CrgXuA8wELsAq4WWutlVK3A7cAjcA2rfXlSik/4CVgCM68H9Vaf6WUuha4EDAAicDfASMwE6gDpmqti5VSvYFXgDCgGrhRa71DKTUfKAdGABHALK31Z8DTwECl1BZggdb6H5378UCoyUhBTX3T48LaegYEHX0H+OyocNYXdO8Of0v1JaUYbbamx0abjYq9Wd0Y0S9XX1qKMbh542i0WqnK+vm51BUWUr1/P37xXXvqYksnUy4AZYVlWHs0D6KsYVZKC8sICgnqUP38AwXY7Xbm3vUytdV1nHrJJEafNbKzwnVTW1KCObi5j5htVkpb9ZG6ktI2ZWpLSlFeXvgE+JP+1gIqDhwiMC6GATN+h7fJxIArL2Pj315k1yefox0ORj/UtadxRviayGkxMMytqmNoj7brrjPjQvjzqHhCLD7c+N/0NsvP7R3G13sKOjXWk11NcSmWkObvjyXYRnFmdpsyvq3K1JSUYrE196GqgiJK9x0guHcc4ByYWoKDsMZGdWr8LbXuL6ZgK+WZrfpLqXt/Mdms1JWUEhgfS8zZZ7Dyngfx8vEhOHEgIYmDmsplfr6InJVr8fa1MGxW2zMhPJ9LKZZg98+8pFUu7ZWpKS7FbA1i6/ufMvjyi2isPfoBmP3LVtFrzPCjLu9soWYjBbXN+zAFtfUMtB59H+ac6HDWdfM+TG2Je38xB9sobd0uxe7fMUuwzfmcNYiMDz5l4PS27RIQFUnepjQihg/l8LpN1HTR4L+yqIzA0ObtY0CIlYqiMvyDm/t2TXkVZj9L08GJwFBnmZYaauvZu3E7U2651Pk6oVZGX3QaL1/3CN5GHxJSBpAwbCAnM7km87c1k9kfeENrnYRzUHcr8LLWeqTrNFoLcJ6r7P1AiqvsLa7n/gL8qLUeCZwKPOcaeIJzcHklMAqYA1RrrVOA1TgHswBvALdprYfjHNy+2iK2nsAE1/s/3SKGFVrr5K4YYEL7B4c17f9Oz9DgIM6JCufNXdmdGtOv1QUHiDuHbudz/5nJ2Gtr2TVvHrHTp7sdOe9yJ1MuOI/CtqZ+Rj52u4P9uw7yhydv5E/P3sy37/2PvAP5ngzx6NprilY9v738UM7Tuir2HSD6tMmMm/0XDCYjWV9/B8CBH5fT/4rLmPz8Uwy48jLS336vM6I/unY+/vbWXN9nF3H2wg3c+r9t3Dkizm2Zj5fitNgQvt0rg0yPa9M+x+5DjbW1rJ77BskzL8XH10JjXT3bv/ovgy89v3Pj7IjWff0o/aWhqorCzWmMe/YJJvzjGex19eSsWttUpPclFzLh+aeIGDOKgz8s7dyYOVq/bp1L+0VyN2/FFBiANT72qK+/86tvUQYvosaN+pWRela7eQPJR/ZhdmZ3bUBttBdfB7YnCvI2b8UY0H67DL1hJlk/LGP5X5+ksbYWL0PXzAkdbfvhVqbd/u/+ePe6dKIGxmMJcO5m11RWs3vtVm795yPc/u4TNNTVk75kvafCFieo39JM5gGt9UrX3+8DtwNZSqlZgC8QDGQA/wbSgA+UUouARa46ZwHTlFL3uB6bgSNXXi/RWlcAFUqpMtdrAGwFkpRS/sA44NMWG1JTi9gWaa0dwDalVHhHklFK3QTcBDDgtnuJmnpBR6odU0FdPWGW5lNHQs1Giurq25SL9/fl7sTePLhhGxUNjb/6fT3FaLNSX9J8tK6+pASjtWtP2/MUo81GfXFx0+P60lJ8fkYujsZGds+bR+jo0QQPG9YZIXbYyZDLskU/sfKb1QDE9o+hNL/56HdpQSlBIR0/bccWFoR/kB8miwmTxUSfpN4cyjxMeHQPj8fdmjnY5nY6W21JaZtTW9srY3a1l8lmxdrbOZMcMWIYe79xDjIPr1zNgBm/AyB85HDS336/U/NoLbeqjp7+zavUCD8T+VVt111HrM8pIybQgs3sTUmtcx02KTqYbYWVFNU0dHq8JzNLsJWaoubvT01xCRZrUKsyNqpblTG7yjga7aye+yYx40fRa2QKAFV5BVQXFPL9A3Nc5UtZ/JenOH32rKZ6ncFsc+8LdcWlTae8HmFqXabEWaZ42w7MYSEYA50zaT2Gp1C2J5Oe49yvIQsfM5LUua+QcFHnDqCds5Ltf+ZHmIOtbcvYrBxet5ncTWnkpabjaGiksaaGja+9w/A/XAfA/hWryduylXH33/mzDrh5WmFtvdvpr2FH2YdJCPDlz0N688D6bZR38z6M2WZz6y+1xSWYbW3bpbaddslZv5m8zWksTnO2S0NNDZvmvcOwW64jIDKCsbNuB6AyJ4/81LZnbnjKhq+Xs+U75/Yxsm8M5YXN28eKolICgt3z8Q30p7aqBofdjpfBQHlhqdtMJ8C25ZsYPLl5Vjx7y06s4SH4uc6u6z92KAe3Z5F4atecBdQdlGr/AMn/J7+lmczWraVxziZeqrUeAryJc+AIcC7OU1uHAxuVUt44j8Vc4ppZTNZax2itt7vKtzxPwdHisQPnQNwLKG1RN1lr3XKev2X9Dq2htdZvaK1HaK1HeGKACbCzrIJevhYiLCa8leKUiDBW5xe7lQkzG3kkZQDPpO3mUHXtUV6pewTExVGTl09tQSGOxkYK1m0geOjQ7g7rF/GPi6M2P5/aQmcuxevXY+tgLlprst59F0vPnvQ888xOjvT4ToZcJl84gQffvJcH37yXoRMSWfv9emds27Kx+Fk6fKosQNL4IezZuhe73U59bT3Z2/cREduhY0u/WmB8LNV5+VS7+kjO2vX0SElyK9MjOYnDK9egtaZ0z168LWZM1iBM1iDMIcFU5eQCULRtB/6RzptTmKxWSnbsAqB4+078wjt/wNzS1vwK4oIsRAWY8fFSnNsnrOkmP0fEBJqb/h4U6o+PQTUNMAHO6xPG15ldNKN8ErMlxFKZm09VvvM7dmDNRnoOd/+ORQ4bwr4Va9FaU7Q7Cx+LBYstCK01G958j4BeEfSb2nwX6aCYXpz/2rNMfeEJpr7wBJZgK2fMeaBTB5gAAfGxVOfnU+PqL3nr1hPaqr+EpSSRu8rZX8oym/uLOTiY8sws7HX1aK0p3rYDP1d/qc7Na6pfuCUN356d3/+tCbFUtWiXQ2s2EDHMPZeIYUkc+MmZS/Gevfj4WjBbgxg0/UKmvPgUZ/1jDiP+eD2hg/o3DTDz0jLY/fX/GH3XH/A2de/1jTvKKujl17wPc2rPMFa12ofpYTbyaMoAnkrdzcETYB/GmhBLVYt18uE1G4ho9R2LSEnigGudXNKiXQb+7kLOfOEpznh+DsNuvZ7Qgf0ZdouzXerKywHnGSi7//UtsadO6rQcRpw3iRteuo8bXrqPfmOT2PrjOrTWHNqRhcnX3GYAqZQidkhftv/kvAHj1h/W0W/MkKbltVU17E/fQ98WzwWG2Ti0M5uGWmd/yk7dRUh012w3Rff5Lc1kxiilxmqtVwNXAD/hnF0sdM00Xgp8ppTyAqK11kuUUj/hPA3WH/gOuE0pdZvrus0UrXWHrqTWWpcrpbKUUpdprT9VzkN9SVrr1GNUqwC67o4ggEPDy9v28tSIwXgp+O5gPvsqazgvOgKArw/kMrN3DIFGH24flACAXcMfVx8rja6jDAYSrrycjLkvgMNBj/Hj8e0VSc7SZQD0PGUy9WVlpD7xJPaaWlCKw4t/IGX2o3hbLOx84y3Kdu6ksbKS9ffeR8y08wmfOKHbcom74gp2zp2LdjgIGz8e38hI8pY5cwmf7Mwlfc4c7LW1KKXIWbyYpMceo+bgQQrXrMHSqxdbZ88GIPqii7AOGXKst5RcOmjw6EFkrN3Oo1fNwWg2ctWsy5uWvXL/G8y4ZzrW0CCWfLGcxR//SHlxBU/e8ByDRw9kxj2XExEbzqCRA3jyhudQSjFu6hgi43se4x09x8tgYOBV09n4txfRDge9Jo7Dv1ckB35cDkD0aZMIHZpIQVo6K2Y9jMFkJPH6a5rqD5wxnbTX38bRaMc3LJTEG5xXAwy+7ip2fLAQh8OOwceHQdd17p0yW7NreOynPbw9NRGDUny2M5c9JdVcMdD5uX60PYez40O5sF84jQ5Nrd3BnYu3N9U3e3sxPsrGwyt2d2ncv8SCl25j4tiBhNoC2LP2ZR5//jMWfLK0u8Nq4mUwkHztdFY88zLa4SBu8liCoiLJXOz8jvU+YxIRyYnkbsngv3c777w64uaZABTtymT/T+sIio7k+weeBCBx+jR6JnfPjeG9DAb6z5jO5r+/CA4HPV395eASZy5Rp04iJCmRwrR0Vt/3MF5GI4Nc/SWodzw9Rgxj3aNzUAYDATHR9Jrs3J7s+WwR1bl5KKUwhwTT/5rOv8efl8FA0tWXs/q5l9AOBzGTxhEYFUnWD85c4k+fRPjQRPK2pLP4nr9iMBpJufHq47wqbF3wCfbGRlY98yIAwX3iGXpdl96zsIlDw0vb9vLMSOc+zLft7cP0ce7D3DG4eR/m1lXdtw/jZTCQePXlrHn2JbR2ED1pHAFRkWS71slxp02ix9BE8lPT+fFeZ7sk33D8djm0egPZi137PiOSiZ40tlPzOKL3iEHs2ZDBazfOxsdk5Lw7m7cFnzwyj6m3X0FASBCnXjeNRc/MZ/n73xCeEMXQs8Y0ldu1Oo34lAEYzc1np/TqH8eA8cn8885n8fIyENG7Fylnj+uSnLqLXJMJ6mjnu59IXD8H8h9gOc6B5W6cN+Z5ELgcyAYOAPtwXlO5BAjCOav4vtb6aaWUBZjrqq+AbK31ea4b/4zQWv/J9V7ZrseFLZcppeKB13Bef+kDfKy1nu268c/Xrpv9oJSq1Fr7K6V8gP8CocD8Y12XeeZ/V574jdAB0X4nz2lqjQ5ZO5yIru5T1d0heMy/9nfvtame9G1a27s9/1YdnPNad4fgMXd/cUN3h+AxJfW/pROvjs3f+6TY5DfZWGQ6fqHfiJTgE/fO1D/XkOCTZ5/smr5TfnM7Zb9bsrzLOvrCUyedkJ/Pb2ImU2udDQxqZ9FDrn+ttZm+0lrXADe38/x8YH6Lx3HtLdNaZwHuv+LsfP7aVo/9Xf83AN37q/NCCCGEEEKILnXyHBb75eQzEEIIIYQQQgjhMb+JmUwhhBBCCCGE+C3wkrvLykymEEIIIYQQQgjPkZlMIYQQQgghhPAQubuszGQKIYQQQgghhPAgGWQKIYQQQgghhPAYOV1WCCGEEEIIITxEZvHkMxBCCCGEEEII4UEykymEEEIIIYQQHiI3/pGZTCGEEEIIIYQQHiQzmUIIIYQQQgjhIV5Kd3cI3U5mMoUQQgghhBBCeIzMZAohhBBCCCGEh8g1mTKTKYQQQgghhBDCg2Qm8wRgM9m7OwSPCDOfHHkAlNWfPMdfau0nTy5r8o3dHYLHRFgauzsEj7l8xMnT9x1f3NDdIXjM8xe/1d0heMy/V8/s7hA8atF+S3eH4DFX9a7s7hA8JrXYp7tD8Ji6k2e1/Jt08ux5/XLyGQghhBBCdJGTaYAphBBHIzOZQgghhBBCCOEhcndZmckUQgghhBBCCOFBMpMphBBCCCGEEB4id5eVmUwhhBBCCCGEEB4kM5lCCCGEEEII4SEykykzmUIIIYQQQgghPEgGmUIIIYQQQgghPEZOlxVCCCGEEEIID5FZPPkMhBBCCCGEEEJ4kMxkCiGEEEIIIYSHeCnd3SF0O5nJFEIIIYQQQgjhMTKTKYQQQgghhBAeIj9hIjOZQgghhBBCCCE8SGYyTwLlGekcXvgx2uEgePxEws8+x215bW4OBxbMp+bAfiKmXUiPs6a4LdcOB7ueegIfq5WEP97elaEDkJeawdb3PkU7NLGnjKPftFbxac3W9z4lb0sGBpMPw266Gmt8DPb6BlY88TyOxka03UHkqBQGXnIeAKX7DpD69kfYGxrxMngx9NrLsfWO6/RcirZmsPvDhaAd9Jw4nthzz26Ty+4PF1K8NR0vo5GB119DQGwMAAf+t5jDy1eilMKvVyQDrr8Gg48PAAcXL+HgD0tRBi9CkhLp87tLOj2XlkrS08n++BO0w0H4xAn0Osf9O1aTk8Oe+Quo2r+fmAsvJHLKWU3L9syfT0naVnwCAkh+7NEui1lrzfoFn3J4cwYGk5Fxf5hJSHxMm3IV+YWseOFt6quqCY6LZvyfrsHg7X3M+qvmvcfBTemYAwOY9reHml4r9dNv2P3jSsyB/gCkXD6NXimJHsll3fzPOLQ5A2+TkfF/mElIQnS7uSx/4R3qKqsJiY9mwp+ubsqlvfr2+ga+fXQujoZGHA47caNTSP7duQAUZx9k9ZsfY29owMvgxejrpxPWJ+5X59JSTmoGW979DO1wEH/qeAZOO8ttudaaze9+Su6WDAxGI6NumYnN1QbrXn+PnM3pmAIDOPvZ5jYoyT7Axrc/xtHQgPIyMOy66YR4OO725KZmsMW1Hos/ZRwD2lmPpb77KTmpGXgbfRhx89XY4mOoLipm/WsLqC0rRykv4k8bT9+zT3Oru/Ob79n64ZecP+9ZTAH+nZ5LR8177mbOOT2FgqJyRpw5q7vDOS6tNZ++/CUZa7djNPswc9YVxPRr24+WfrmCJZ8vp/BwIc98+Tj+Qc7PfNeWPbz+8D8JiQgGIHliElOvntKmfmcpTMtg54cL0Q4HvSaNJ/68ttuXnR8spDAtHYPRyOAbriEwLoaqnFzSXn2rqVxNQSG9Lzqf2Cmnk/nlvzm07Cd8AgIA6HPpBYQNHdLpuWitWfzG52Ru3IaPyci5d8wgok/btijNLeKr5+ZTW1FNeO8ozr97JgYfb9Z+8QMZSzcA4LA7KDqYy+3vP4klwK/pufl3P0dAsJXLHrm5U3MpSMtg+wcL0Q5N1OTx9D6vbd/f/sFCClKd67EhN15NUJxzPdZQVc3Wt9+n8tBhQDHkhpnY+iSw+8uvObD0J4yBznbpd+kF9Bj667clx6O1Zsmbn5O1cRveJiNn3zGD8N5t26Usr4ivn5tPbWU1PRKimHqXs10ADmzdzZJ/foGj0Y4l0I/pT95BY30Dnzz4AvaGRhx2B33HJTP+yqmdnk93klm8DgwylVJxwNda6w59u5VS1wL/01of/jWBKaUuBHZprbf9zHrzccb72a95f9drPai1frLF41Va63G/9nU9STscHProQxLuuAsfm43dT80hKGko5sjIpjIGXz96Tb+csi1b2n2Nwh8XY47oib22pqvCbqIdDlIXfML4+2/HEmxl6V+fIWJ4EoG9ejaVyUvNoDI3nzP+/iglmdmkzv+YyY/NwsvHmwkP3oG32Yyj0c6Kx/9O+NDBBPeJJ+OjLxlw8bmEDx1M7pZ00j/6kokP3dXpuex6/yOS/3wHpmAbG2Y/RWhyEn69mtuieGs6NXn5jH5qNuV7s9j57oeMePh+6kpKOLh4CaOeeASD0Uj6q2+Qv3Y9PSeMo2T7Tgo3pzJq9kN4+fhQX17eqXm0l1fWhx8y6K67MNpsbJ3zJLahQ/Ft8R3z9vMj/vLLKd6yuU39HuPGEXHqqex5+52uDJvDWzKoyCnggrmPUrgnm7VvfczUOW13hDd/uIiB555G/LgRrHnrI/b8uIr+Z006Zv3ek8fQf8pkVr7ybpvXGzj1NAaff4ZHczm0ZRsVuQVc9MIjFO7OZs0/P+bcOfe2Kbfxg68YNPVU4sePYPWbH7H7x9UMOGviUet7+Xgz5a+342M24Wi08+0jz9MreRBh/eLZ8MEihl56DlEpgzm4OYONHyzi7Efu9FhODoeDTe8sZPIDt2EJsbL4oWeJHDaEoKjmvp+7JYPK3ALOef5Rivdks/HtjznjcWcbxE8aQ9+zJrP2Nfc2SPtoEYMvnkrP5MHkbE4n7aNFnPqw5+Juj3Y42Dz/EyY+cDu+wVZ+ePgZIoclEdgyl9QMKnLzOfvvzlw2vfMxp8+ehfIykDTjEmzxMTTU1PLDQ08TnjiwqW51UTH5W3fgGxLcqTn8Eu99uox5C77jrX/c2t2hdEjG2u0UHCrg0fceJHv7Pj6e+xmzXm27XeidGM+QsYOZe9fLbZb1GZLAH568sSvCdaMdDna89xHD7r0Dc7CNtY89RVhKEv4tti+FaelU5+Uz/pnZlGVmsf3dDxn91/vx6xnB2Mcfanqd5XfeT4/hyU31YqacTtw5Z7V5z860d+M2Sg4XcPPrD3N4ZzbfvbaQa/7+5zblls7/ipEXnMKgScP57yufkPr9aoZNncjoi09n9MWnA7B73VbWf7W0aYAJsOHfSwmNiqCuurZT89AOBxnvfsyoWbdjDrax6tGn6ZGSRECLfZiCtAyqcvOZ9OxjlGZmkbHgI8Y9ch8A2z9YSNiQQQy77SYcjY3Y6+qb6sVNOZ2EqWd2avytZW3cRklOAb+f9zA5u7JZ/NpCZvytbbssX/AVw6edwoBJw/n+1U/Yung1yedMpLaymsXzFnLJo38gMCyY6tIKAAw+3lz2+G0YLSbsjXY+vn8u8cMHEtk/vkvzE12rMwba1wKRxyvUARcCg35OBaWUp2dmH2z54EQbYAJUZ2dh7BGGKSwML29vrCNHUpbmPpj0CQzENy4eZTC0qV9fUkz51q0Ej5/QVSG7KcnMxj88DL8eoXh5exM1Zji5G1PdyuRuTCNmwmiUUgT3iaehqprakjKUUnibzQA47HYcjfamOkopGmqcg+bG6hostqBOz6V8bzaWHj2w9HC2RfjokRRuSXMrU7g5jYhxY1BKEdQ7gcbqGupKywDQdgeO+gZnLvUNmKxWAA4tWUbM1Cl4uWY1jYGBnZ5LS5VZWZjDemB2fcdCR46kZIt7G/kEBuIfH9fudyywXz+8/fzaPN/ZDmxII2GS83sT1jeehuoaqkvK3MporcnN2EXs6BQAek8azYENacetHz6wL6YuzOnA+jQSJo1yxtIvnvqqY+QyxpXL5NEcWJ96zPpKKXzMJqBFH1LOC0kU0FDj3EGrr67B18N9qHiPs+/7h4di8PYmZuxwDm907y+HNqYRN9HZBiGuNqhx5R02sC9G//baQDXF3VBT2yV9v9i1HvN3rceixwzncKv12OGNacS65VJNTUkZFltQ0+ysj8VMQGQENSWlTfVS3/ucIVdc5GyQE8zKdTsoLq3s7jA6LG1VOqPPHIlSivhBcdRU1lBWVNamXHTfqKbZyhNF2d5sfMN74OvavkSMHknBZvf+UrA5jZ7jndsXax/37csRxdt2YOkRiiU0pCvDb2P3mq0knuZcJ/UaEE9dVQ2VxW3XafvSdjNgvHNAPOT0Uexes7XNa21ftolBk4Y3PS4vLCFz/TaSzhrbuUkApXuz8QsPa2qXnqNHkL/Jve/nb0qll6tdbH0SaKyupra0jIaaGop37iFq8ngAvLy98fHz7fSYjyVz3VYGnepsl8j+R2+X/Wm76edql8GnjWKPq112LN9I37FDCQxz9h9fq3MmVimF0dJiW2O3o07ElZoHeamu+3ei6uigzKCUehMYBxwCLgD6A/MAXyAT+D1wOjAC+EApVQPcAdyhtb5YKXUB8DEQhHNwu01rnaCUuhG4CTACe4CZQDIwDZislHoIOHJu4CtAGFAN3Ki13uGauSwGUoBNrnKTlFJ3AxHArCOzmkqpe4HfASbgS631I67nFwHRgBl4QWv9hlLqacCilNoCZGitZyilKrXW/kqpU4BHgUIgEdgIXKW11kqpqcDzrmWbgASt9Xkd/Jx/toaSUoy25o2hj9VGdVZWh+sfXvgJPS++FEdt5x7tO5qaklIswbamx+ZgGyWZ2W3LhLiXqSkpxWwLQjscLHnoaaryCkg4cxLBfZxHxYZcdSmrnn2ZjA+/QGvNpEfu6fRc6kpLMLfIxWSzUr7XvS3qSkoxtSwTbKWupJTA+Fiizz6D1fc+iJePD8GJAwlOdB5jqcnLp2z3HvZ+8RVePj70mX4JgfFxnZ7PEfWlpZiCm79jRpuVip/xHesu1cVl+IVYmx77BlupKS51GyzVVVRh9LXg5Roc+wbbqC4u7XD99uz8bhl7V6wlJCGG4Vddgsn/1+80VJeU4teiD/iGWKk+Ti5+wTaqXTsHx6rvcDj4+v5nqMgtYMCUSYT1jQNg5DWXsvjJV9jw/pdoh2bq422PZv8aNSWl+LaIyRJspXhPdqsyZViCrW5lakpKjzlwTLn6UpY//TKpH3wBWnPao56Nuz01xe7rKEuwjeLW67Hi1vna2uRSVVBE6b4DBLtO7T+8MQ1LcBDW2KhOjf//i7LCMqw9mr9P1jArpYVlBIV0/EBE1rZsnrzhOYJCA7no5mlExvc8fiUPqCspcd92HGX70nIbZLZZqS0pxWRtzi937QYixox0q3dg8VJyVq4lMD6Wfpdfgk8XHECrKCojILS5LQJCrFQUleEf3BxrTXkVJv/mddqRMi011Nazd9N2zrzl0qbnfnjzC069bhp1NXWdnAXUtv7Mg22UZma1LdNqH6aupBTl5YUxwJ+tb71L+f6DBMXFMPCq3+Ftcg7G9v+wlMMr1xIYH8PAK7qmXSpbt0uolcrW7VJRhdmvuV38Q6xNA9GSw/nYG+188pcXqa+pZdh5pzD4tFGA8xTm9//8HKU5BSRPnUjP/nGdno/oXh2dyewLvKK1HgyU4hz0vQvcp7VOArYCj7gGcxuAGVrrZGAlzsEfwEQgHRgJjAbWup7/Qms9Ums9FNgOXK+1XgX8C7hXa52stc4E3gBu01oPB+4BXm0RXz/gDK31kb2JnsAE4DzgaQCl1FmuPEbhHMQOV0pNcpX/vet1RwC3K6VCtNb3AzWu95/RzmeSAtyJc7Y1ARivlDIDrwPnaK0n4BwQd7J2foeng0c1ytNS8Q4IxDc21rMh/Rwd+Rkh3baQOjLb4uXFaU8+yJQX51CSmU35AedZ2lk/rCBxxqVMefFJhsy4lM1vvsQK4yEAACAASURBVO/JqI8SZzvPKdWqSHu5QENVFYWb0xjzzBOMe/4Z7HX15K52dhHtcNBQVc3wh+6jz+8uJuO1N9HtfCadpr3P/zdxBLK9vtE67qN/tzpW312/Mydy4YuPcd7TD2CxBrHx/c87FupxtNfcqgO5HGmmY9X38vJi2rMPcNlrT1C4Zx8l+519aOf3Kxh5zcVc9uoTjLrmElbN++BXZNCODvSXdgM/zndvz+LlJM+8hPNfnkPyzEtY/4aH4+6oNmEe67sGjbW1rJ77BskzL8XH10JjXT3bv/ovgy89v3Pj/H+kvfVm2350dNF9o5j90V958K17mXzhRN7469ueDO/Y2l3lH7+/tEzP0dhIweZUwkc2z/pFnTaZCc89wZjZf8EUFMiujz2zzjq+Y8fa0TJ71qfTa2B806mye9al4xsUQESfttffd4pf8Z3SDgfl+w4Qc9okJjz+FwwmE3u//g6AmNMmMfm5xxn/+IOYrUFs/6hr2qX9PtKm0FHLOOwO8jMPcPHDN3PJo7eyZuF3FB/KB8DL4MXVc+/jpn/OJnfXPgr3/aqr6k54Suku+3ei6uhMZpbW+sg5mBuB3oBVa73M9dwC4NPWlbTWjUqpPUqpgTgHd88DkwADsMJVLFEp9QRgBfyB71q/jlLKH+cs6qctOq+pRZFPtdb2Fo8Xaa0dwDalVLjrubNc/45cNOaPc9C5HOfA8iLX89Gu54uO8XkArNNaH3TFtwWIAyqBvVrrI4exPsI5S9uGUuqmI8uG3/1nEs6bdpy3a5+PzUZ9SXHT44bSEnys1mPUaFaVmUl52ha2pW9FNzZgr6ll39tvEfv7G35RLL+EJdhKTXFJ0+Pa4pI2sxSWYBs1Re5lzFb3MkY/X0IH9iMvLYPA6Ej2r1jDkJmXARA5ehib3+r8HU2TzUZti1zqSkqbTnk9wmyzUdeyTHEpRquVkm07sISGNF3kHzYshbI9mUSMHY3JZiVseDJKKQIT4kEpGioqm8p2NqPNRl1x83esvsQZ84lo53fL2P3jSgBCesdSVdR82mF1cdsZMFOAP/XVNTjsdrwMBqpbfP98g63Hrd+axdp8KnPf08bz47Ov/eJcdny3jF0/rAIgtHcsVS36QHXR8XOpKi5pmun0C7Yet77Rz5fwQX05lLoNW0wkmcvWMupa5+xA7JgUVr3+4S/OpT2WYCvVLWKqaefztbhmj49VprV9y9eScrWz70eNHsb6Nz0bd3sswVa3dVRNcQkWa9v1WHWrMkfWY45GO6vnvknM+FH0Guk8LluVV0B1QSHfPzDHVb6UxX95itNnz2qz/hNHt2zRT6z8ZjUAsf1jKM1v/j6VFpQSFNLxyw8sfuamvxPHDOKTFz6jsqyy6cZAnckU3GrbUVKKyWZtU6blNqi21TaoMC2dgNgYTEHNObf8u9fkCWye2/L4vWdt/GY5qd8526Jn3xgqCpvboqKo1G22DMAS6E9dZfM6rb0y25a7nyp7cPte9qzbSubGbdjrG6irruXff3+X8/98dafkZG79mReXuM0cg2tGudU+jMlmRQHmYCvW3s4zsCJGprD3m/8B7u0SNXkCG//xSqfED7D5m+Vs/d7ZLhF9WrVLYSl+7bRLbVVzu1QWleLnWi/7h1ixBPrhYzbhYzYRNbg3BdmHCO7Vo6m+2d+XqCF9ydq0ndBYT1xdJ05UHZ3JbHnOgR3ngLCjVgDnAA3AYpwzjBNwDu4A5gN/0loPAR7Decpqe3GWumYVj/wb2GJ51THiVS3+f6pF/T5a63+6Tn09Axjrmk3dfJQYWmv9mXjT4TlE0Fq/obUeobUe8UsHmAC+sXHU5+dTV1iAo7GR0vXrCUoa2qG6PS+6mEFPP8egJ58m9vqb8B/Qv0sHmADWhFgqc/Opyi/E0djIwTUbiRiW5FYmYtgQ9v+0Fq01xXuy8Pa1YLYFUVdeQX1VNQD2+noK0ncQEBkBgNkWROH23QAUZuzEL6LzJ5UD4mOpycunpsCZS97a9YQmu+cSkpxE7qo1aK0py9yLt68ZkzUIU3AwZXuzsNfVo7WmZPsO/Ho6T8MKTUmmZPtOAKpz89CNdny68A6T/nFx1ObnU+vKq3D9emxDO/Yd62r9p0zmvGce5LxnHiR6xFD2Lnd+bwp2Z+Hja2lzqqtSivBB/di31nnsKXP5WqJHONssanjSceu31vI6yf3rU7FG//IN6IApk5n27ANMe/YBYkYmsXf5Omcsu46eS8Sgfuxb48plWXMu0SOGtFu/tkUfaqyvJyd9J0GRzuNyvrYg8rY5+1Bu+i4CPNyHgns7+35lfiH2xkb2r95I5HD3u1pGDk8ie4WzDYp2Z+FjsRx3kGm2BVHg6vv5GTsJCO/8vm9rtR47sGYjPYe79/3IYUPY104uWms2vPkeAb0i6Df19KbyQTG9OP+1Z5n6whNMfeEJLMFWzpjzgAwwf6bJF07gwTfv5cE372XohETWfr8erTVZ27Kx+Fl+1qmyZcXlTTM92dv3obXGL7Brrs0OjI+lusX2JXftesJS3L9jYclJ5Kx0bl9K9+zF22J2P1V2TdtTZVtes5m/aYvbjYQ8bfi5k/j9i/fx+xfvo++YJNJ/dK6TDu3IwuRrbjOAVEoRk9SXHSudcxxbf1hH39HN64jaqhoOpO+h75jm5065Zhp/nP84t/7zUabNupbYpH6dNsAECIqPpSovn2pXu+Ss3UCPVu3SIyWJQ652KdmzF2+LBbM1CJM1CHOwjcqcXACKtu3E37UPU9uiXfI2biEgqvPaJeXcSVw99z6unnsffcYksW2Js10O78zC5HeUdhnSl12udsn4cR19XO3SZ/QQDm3bi8Nup6Gunpxd+wiJCqe6rILaSue2pqGunv2pOwmOCudkJtdk/vKfMCkDSpRSE7XWK3BeR3lkVrMCaDnFshznqbXvaq0LlFIhOK+VzHAtDwBylFI+wAyc13y6vY7WulwplaWUukxr/alyTmcmaa3dr64+tu+Ax5VSH2itK5VSvXAOfIOAEq11tVJqADCmRZ0GpZSP1rqhg++xA0hQSsVprbOB6T8jvl9EGQz0mn4le1+cCw5N8LjxmCN7Ubh8KQChk06hoayM3U89gb22FpSi8MfF9H9kNgaLpbPDOy4vg4Gka6az6tmX0Q4HsZPHEhgVSdYPzmMQ8adPIjw5kbzUDL7/8yN4G42k3DQTcK6EN73+LtrhQGtNr9HDiUhxruhSrp9B2nufoh0ODD4+pFzf3hnPns+l31XTSX3+RbTDQc8J4/DrFcmhJc5cep06iZCkRIrT0llz/8MYjEYG/P4aAIJ6x9NjxDA2PDYHZTDgHxNN5GTnzZh6ThzHjrffZd3Ds1EGAwNvuOZnneL1aymDgfgrr2D73Llo7aDH+PH49ookd6mzy0ecMpn6sjK2PjGn6TuWs3gxQ2c/hrfFwq433qR8104aKyvZeO8soqZNI3xi599oqlfKYA5tyWDRHY/ibTIy7parmpb98PQrjL1pBr7BVoZdeSErXnyb1E/+jS0umj6njj1u/RUvvk3ett3UVlTy+a1/IenSc+l72jg2ffAlJfsOgQL/sBBG33CFx3I5uDmDL+54DG+jD+P/0BzL4qdeZdzNV+IbbGX4jAtY9sI7bP7ka4Ljoul72thj1q8uKWflq+85+5BDEzd2GNGugd7Ym69k3fzP0HYHBqM3427yTC5HeBkMDLv2dyx/+hXnT5icMpagqEj2LHae5NLnjInOO8RuyeA/dznbYOTNzXmvfultCrbvpq6ikn//6S8MvuRcEk4dx4gbrmTLu5/hcDgw+Hgz/IYrPRr30XJJvnY6K55xrsfiJjtzyVzs7Pu9z5hERHIiuVsy+O/dzjtIj7jZuR4r2pXJ/p/WERQdyfcPOG9mnjh9Gj2TO//nCn6tBS/dxsSxAwm1BbBn7cs8/vxnLPhkaXeHdVSDRw8iY+12Hr1qDkazkatmXd607JX732DGPdOxhgax5IvlLP74R8qLK3jyhucYPHogM+65nM3LUlnxr5UYDAZ8TD78/qGru2xd7GUw0P+q6Wz6m3P7EjlxHP69Ijnwo/M7Fn3aJEKHJlKYls7KWQ9jMBkZdP01TfXtdfUUZ2xn4LXu28Ldn3xBxYEDgMIcGsKgazt/WwnQe8Qg9m7I4PWbZuNjMjL1jub3XfjoPM657QoCQoI49dppfPXsfJa//w3hCVEkndW8i7ZrdRrxKQMwmk3tvUWX8DIYGDTzctY/9xLa4SBq0jgCoiLZ72qXmNMmETY0kYK0dJbd+1cMJiNJNzQPegddNZ3Uee+gG+1YeoSSdINzvbDzky8o338QhcISGszg67qmXeKHO9vln7c422XKbc3v+8XseZz1xyvwDwli4jXT+OZv81n5wTf0SIgi8Uxnu4RERxCXMpAFtz+N8vJiyJljCI2NpCD7EN/OfR/t0Git6T8+md4jT/x1nPh11PGu7Wr9EyZKqXtwnmq6iOYb/+wFrtNalyilLgGeBGqAI7f2KgXO11r/Tyn1BhChtZ7mer0/ALOAfTiv7QzQWl+rlBoPvIlzxvBSwAG8hvN6Sx/gY6317NY/WdLO40qttb/r7zuAI1N1lcBVwEFXLr2AnTivo3xUa71UKfUMzhsQbWrnxj/3HLmhj1LqZWCD1nq+Uup84DmcN/5ZB4Qf5ZrOJr9bsvzEPaH6Z4j37+hY/MRXVn/y/MJRrf3kyaVPwMnzHfM6ga+j+Llq7CfwodSfyaFPnlyev/it4xf6jfj36pndHYLHLNrf/Qd4PWl4SP3xC/1GpBb7dHcIHjPIevJsL28aMOU3t2L+y4YfumwjP2fE6Sfk53PcmUzXjFxii8d/a7F4TDvlPwdaX6FsarH8plblX8M5eGz9Oitp+xMmZ7dT7trjPPZv8fcLwAutXwPn6bxtaK3vA+5r/Vpa66XA0hbP/6lFtSVa6wGu2dZXcN4ISQghhBBCCCH+Xzh5pjhOHDce+dkTnKfivt7N8QghhBBCCCFEl/ml12SKo9Ba/wP4R3fHIYQQQgghhOh6J9MlMb+UzGQKIYQQQgghhPAYmckUQgghhBBCCA85kX9apKvITKYQQgghhBBCnKSUUmcrpXYqpfYope5vZ7lSSr3oWp6mlBr2a99TZjKFEEIIIYQQwkNOpJlMpZQB5y9enInzpxvXK6X+pbXe1qLYOUBf17/ROH/5Y/SveV+ZyRRCCCGEEEKIk9MoYI/Weq/Wuh74GLigVZkLgHe10xrAqpTq+WveVGYyhRBCCCGEEMJDDN0dgLtewIEWjw/SdpayvTK9gJxf+qYykymEEEIIIYQQv0FKqZuUUhta/LupdZF2qrX+jZWOlPlZZCZTCCGEEEIIITykK38nU2v9BvDGMYocBKJbPI4CDv+CMj+LzGQKIYQQQgghxMlpPdBXKRWvlDIClwP/alXmX8DVrrvMjgHKtNa/+FRZkJlMIYQQQgghhPCYE+nuslrrRqXUn4DvcF4u+rbWOkMpdYtr+TzgP8BUYA9QDVz3a99XBplCCCGEEEIIcZLSWv8H50Cy5XPzWvytgT968j1lkCmEEEIIIYQQHnIizWR2FxlkngDWbmjs7hA8In+QubtD8BibydHdIXhMUc3Jc+l1Ru4JdlPwX2FibH13h+AxuTUnT7tYjSdP3//36pndHYLHnD/2ve4OwaNOecujEwbdqtZ+8uxNDwxq6O4QPCbccvKsy8RvkwwyhRBCCCG6yMk0wBRCtM9w8hx7+cVOnikOIYQQQgghhBDdTgaZQgghhBBCCCE8Rk6XFUIIIYQQQggPkRv/yEymEEIIIYQQQggPkplMIYQQQgghhPAQL6W7O4RuJzOZQgghhBBCCCE8RmYyhRBCCCGEEMJD5JpMmckUQgghhBBCCOFBMpMphBBCCCGEEB5i6O4ATgAykymEEEIIIYQQwmNkJlMIIYQQQgghPESuyZSZTCGEEEIIIYQQHiQzmUIIIYQQQgjhIfI7mTLIPClMjgvmkdP7YlCKj9NyeG3dvnbLJUUEsGjGCP7073T+s6sAk8GLhVcMw2hQeHsp/rOrgH+szOri6N2NCrPyp0EJGBR8cyCPDzMPuS0/IzKMK3r3AqDGbucfWzPJrKgmzGzkweR+BJt8cGj4en8un2fndEcKTSoz0sn97CO0w4Ft/ERCz5rqtrwuN4fD779D7YH9hJ1/EaFnTGlaZq+u5vAHC6jLceYfedV1+Cb07tL4WxoVZuX2xAS8FHyzP48P9ri3y5m9wriyj6tdGu38fWsmmeXVGL0UL40bgo+XFwYvxdLDhbyz60B3pNBkbISVPycn4KUUX2XlsWDHQbflZ8eEcfWAKMCZy9MbM9ldVgXAFf0iuTA+HA3sKatm9rpd1Du6dkOSn5bBtvcXoh2a6Mnj6XP+FLflWmu2vb+Q/NQMDCYjQ2+8mqC4GAB+vPsveJvNKC8vlJcXE2Y/0FQv639L2Ld4KcpgoMfQRAZefnGX5lWWns6BhZ+Aw0HohAlEnH2O2/La3Byy5y+g+sB+Ii+4kIizzgLA0dDAzr89h25sRNvt2IYNJ3LatC6NHaBoawa7PlyIdjiInDSeuHPPdluutWbXhwspSkvHYDQy8PprCHS1y/7vFnN4+UpQCv+oSAZefw0GHx8yv/gXhZtTQSmMgQEMuv4aTDZrl+altebTl78kY+12jGYfZs66gph+0W3KLf1yBUs+X07h4UKe+fJx/IP8Adi1ZQ+vP/xPQiKCAUiemMTUq6e0qd/d5j13M+ecnkJBUTkjzpzV3eEc1/AQK7cMcK7H/nswj0+z3ddjUb4W7k7sS59Afxbs3sfn+5rX2RfERHJ2VDgK+O/BPBbtP9zF0R9d8dZ09n60EK0dREycQPRU935UnZPLrrfnU7n/AHEXXUDU2Wd1U6TNtNasevszDmzOwNto5JQ/zSQ0oW0fKc8r5Id/vENdZTWhCdGcetvVGHy82b18PamLvgfAx2xiwk3TCYlzboPqqqpZ/tqHFO/PQSmYfOsMwvsndFle/3r1C3as346PyYff3XMlUX3b5rXyqxX89OUyig4X8sinT+Dn6vubftjA0oU/AGCymLjotsuIdO2/if8fOm2QqZT6D3Cl1rq0s96j1fstBe7RWm848t6uRVdqrV91lYkEXtRaX/oL36NLc+oILwWPn9mfGQs3k1tRx79mjmBxZgG7i6rblHtgUh+WZxc1PVdnd3DFJ5upbrDj7aX47IphLN1bxOac8q5OwxkjcMfgBO5Zm0FBbT3zJgxlZV4x+yprmsrk1NRyx+qtVDbaGRVm5c9D+nDrqjTsWvPqtix2l1dhMRh4Y8JQNhSWutXtStrhIGfhB8Tedjc+Vht7n32CgCHJmHpGNpUx+PkRcdkVVKRublM/97OP8B80mOgb/4BubMRRX9+V4bvxAu4aksDdazIoqKnnjYlD+Sm3VbtU13Lbqq1UNtgZ3cPKvUl9uOWnNOodmjtXp1Njd2BQilfGD2FtfgnbSiu7JxcFs4b15k/L0smrqWfBGcksP1xEVnlzLoerarl5SRoVDXbGRdh4cEQfrvshlTCLkel9Ipn+3Sbq7A6eHNufs2LC+Do7v8vi1w4HGe9+zOhZt2MOtvHTI08TPiyJgF49m8oUpGVQlZfPKc89RmlmFunzP2L8o/c1LR/zwF0YA/zdXrdw207yNqUycc5DGHx8qCvv2nWAdjjY/9GH9LvzLnxsNnY89SRBSUOxRLboL75+RF9+OaVb3PuL8vam3113YzCb0fZGdjz7LIGJifgndM2O2JH4d773ESn33IEp2Mb62U8RmpyEf6/m+IvS0qnJy2fs07Mp35vFzvc+ZOTD91NbUsKBxUsYM+cRDEYjW199g7y164mcMI7Yc86k98XOAfOB738k61/fMOCaGV2WF0DG2u0UHCrg0fceJHv7Pj6e+xmzXr2rTbneifEMGTuYuXe93GZZnyEJ/OHJG7si3F/svU+XMW/Bd7z1j1u7O5Tj8gL+OLA3D25Mp7C2nhfGJLO2oIj9Vc3rsYrGRubt2MvYHiFudWP9fTk7Kpw716TSoB08MSyRdYXFHK6u7eIs2tIOB5kffETin+/EZLOx5fGnCE5Owq/FesDbz5feV15O0eYt3RipuwObt1GeU8D0lx4hf3c2K974mIuevrdNuXXvf8WQ806lz4QRrHj9I3b+uJpBUyYS0COE82fficnfl/2bMlg+76Om+qve/ozo5EGcec8N2BsaaezCfYEd67dTeKiAWe/8hf079vHli59y20t3tykXNziegaMH8fq97n0/OCKEW/52G74BvuxYt43P537Sbv2TlUGuyey8azK11lNbD8aUU6dfB9riva3ArS2eP/xLB5itXveEkdwzkOySag6U1dLg0Px7Rz5n9glrU+7aYVF8uzufwuoGt+erG+wAeHspfAxedOfk/gBrAIeqa8mpqaNRa348XMD48GC3MhklFVQ2OmPeVlJBmMUIQHFdA7vLnbNNNXY7+yqrCTUbuzaBFmqyszCG9cAYGoby9iZo+Cgq0tw3it4BgVhi48HgfqNre00N1Xt2Yx03EXDuRBt8fbss9tYG2gI4VFVLTrWzXX44XMCECPd2SS+poNL1XcooqSCsxWdfY3cAzu+Yt5fq1u/Y4OAADlTWcqiqjkaH5vv9BUyOdN8JSyuqoMKVy9aicnpYmnPx9lKYDF4YFJgNBgpqunbwX5qZjW+PMHx7hOHl7U3kmBHkbUp1K5O3KZVe48eglMLWJ4GG6mpqS8uO+br7f1xOn/OmYPDxAcAUGNhpObSnKisLc48emMKcedlGjKQ01T0vn8BA/OLiUK36i1IKg9kMgLbb0XY7qos37uV7s7H06IHF1S7ho0ZSuDnNrUzB5jQixjnbJah3Ao3VNdS52kXbHTjqG3DY7djrGzBZnbOV3hZLU317XT1dnhiQtiqd0WeORClF/KA4aiprKCtq+32K7hvVNFv5W7Ry3Q6Ku+ng18/VLyiAw9W15Lq2lctyCxjTajBZVt/ArvJKGrX7Gjfaz8KO0grqHA4cGraWlDGuVd3uUrHXuR6wuNYDYaNGULzZfT1gDAwkIL7teqA7Za9Po+8po1BKEd4vnvrqGqpL3PuI1ppD6btIGJsCQL9TRpO9zplbxIAETP7ObXx4v3iqip27mfXVNeRuz6T/6WMBMPh4Y/Lrun2Bbau2MszV92MHxlFTVUN5O32/V58ogiPafofiBsfjG+CMN2ZgHGWFx94OiZOPR2YylVKLgGjADLygtX5DKZUNjAD8gW+BJcBY4EKl1HRgJuAAvtVa36+USgbmAb5AJvB7rXWJa4ZyLXAqzkHj9VrrFUopC/AOMAjYDlhaxHPkvZ8GeiultgDfA68AX2utE5VSZuA1V7lG4G6t9RKl1LXANFccvYEvtdazWr3ukZx+AsYBh4ALtNY1SqmRwD+BKtfyc7TWiZ74nNsT4W8ip6Ku6XFORR0pPd13EMP9jUzpG8YVn2zm2bPdl3kp+PrqkcRZLby7+RBbumkWEyDMbHTbaS+orWeQNeCo5c+NCWddftsxf4TFRN8gf7Z34w5DY2kJPjZb02Nvq42a7L0dqttQWIDB35/D771D3aEDmGNiibj0CrxMps4K95hCzUbyf0a7nBcdztoW7eIFvDlpKL38LCzKzunWdgmzGMmrbu4veTV1JAYfPZcLEiJYlVsCQEFNPe/vPMS/zx1Jnd3B2rwS1uZ17TGn2pJSLCHN3ytzsI3STPdT3GuLS7EEu5epLS7FbA0CFGuffREUxJ46kZhTnQcyqnLzKd61h52f/QsvHx8GXnEx1oS4rkgJgIbSUnxszQMUo81KVVbHT93XDgfb5zxBXUEBYZNPwS++62YxAWpLSjC3+MxNwVbKW7VLXWmpexmblbqSUgLjY4k5+wxW3vMgXj4+BCcOJCRxUFO5zM8XkbNyLd6+FobNajuD2NnKCsuw9mg+RdcaZqW0sIygkKAOv0bWtmyevOE5gkIDuejmaUTG9zx+JXFUoWYjBbXN67HC2jr6Bx19PdbSvspqrukTR4CPN/V2ByNDbewuPzEG13WlpZha9BGjzUbFz1gPdJfqolL8W6yX/YKtVBWV4mtr7iN1FVWY/Cx4uQbHfiE2qorbDrp2/LCK6BRn/y/PK8Ic6M+yV96nKPsQob2jGXfdpfiYu2ZfoKyoDGtYc17WUCtlRWUE/oy+f8T6/66h/8iBngzvhCd3l/XcTObvtdbDcQ7AbldKtT6k0R94V2udgnNQeCEwWms9FHjWVeZd4D6tdRKwFXikRX1vrfUo4M4Wz/8BqHaVnwMMbyeu+4FMrXWy1rr1uQt/BNBaDwGuABa4Bp4AycB0YAgwXSnV9iR06Au8orUeDJQCl7iefwe4RWs9FrC3Uw8ApdRNSqkNSqkNlWu+PlqxX0S3mit65LR+PL0sk/YuHXNomLpgPWPmrSK5ZyD9Qv08Gsuv1TqXI5JDgpgaHc7rO7LdnrcYvHhs+ABe3raX6sajfvzdo4OzENrhoPbAfmwTTyHhgUfwMpoo/N+3nRzc0bUX9dHaJSUkiHNjwpm3PbvpOQdw/fJULv1+PQOsAcQHdN+sbPu5tG94WBDT4sN5OS37/9i77/C2qvvx4+8j2ZLlKXnHdjwyyHaGM53FhrACFEooI1AotPBllLJK2SOU0bJHgRZSVhLCKoEQCJAEyHSWHWfajjO997Zlnd8fUmzLIwlgyca/z+t5/FjSPffqc3TvObrnnnOPAAjyNTIjJpTZX2xg1mfr8fMxMiu+46gBz+osWnXsFK4kqffdzvRH7mHi7f9H7vKVlOzcA4CjuZmmmlpSH7iTYXMuZNOLb6C1N/ucj52vo1EGA8Pvu59Rf3+Cmty91B06dOyVPK19ee/s81TQVFND8eZ0Up98lGnPPEFzQyN5q9e1JBn4m/OZ9s/HiZ48kYPfaTpqLwAAIABJREFUrPBszJ3o7DhQP6FHtf/gOB5+/37ueeMOZp4/ndfu/093hid+ogM1dXyQe5B5KSN5JGUEOVU1NHu1rB9FLwnjp+o07HZlpNP6tF0xOrxtN7u+XcOky2c712lupjjnAMNPn85vnr4bX7OZLR9/3T1BH49OQ/7pLaesLXvY8OVazrr23G4ISvyadNc9mTcrpS5wPe6PswHW1j6t9VrX41OBN7XWtQBa61KlVAhg1VqvdKWZD3zQZv2PXP83AomuxzOA513bSFdKuY9NOrZpwAuu9XcqpfYBJ7iWfaO1rgBQSm0HEoD2s5Xs1VofGf+4EUhUSlmBIK31atfr7wHndPbmWuvXgNcAEp769mdXrfnVDfQLar2q1S/ITEG1+xC+5KggXjh3BAChFl9OSgrD7tB8lVXckqaywc6aA2WcmBTK7uKanxvOL1JU39gy/BWcPZvF9R2HIw4I8ueOUQO5a8N2KpvsLa8bleKhlKEsP1TE9/mlXom5Kz5WG01lZS3P7eVl+IYc34QdvlYbvlYb/q7emKCxKZT0YCOzqL7Rbcjo0fbLnaMHcsc69/1yRLW9mS0lFUyKsLK3qrbDcm8orGskyr+1vERZzBR3MuR1UIg/904YxC2rMqlodOZlYpSVwzX1lDc4n393sITk8GCW7i/yTvCAn81GXUnrcVVfWoafzf2qsiXUSl2pe5ojk8X4uf6bg4OJThlDeU4uYUMHYwm1ET1+LEoprAMTUQZFY1U15uDj6x35pXytNprKWstsY1k5vtafPsGNj78/QScMoSIzE0us9yaY8LPZqG/zmTeUlrcMeT3C3D5NmTNN6fad+EWEYXJ91pEpY6nIyqZf6iS39aMmT2Drsy8x4ALPn6it/OQHfvx8DQAJQ+IpbzMyobyonJCw4x9ObQnwa3k8cvJwFj63mOqK6paJgcRPV1zfSESb3qxwPzMlDcc/dP+rQwV8dagAgLmDEihuaDjGGt5htllpaFNGGsvKOpSj3iJz6Up2fuM81YsYmEB1m3q5prScgFD3etkvOJCGmjoczc0YjEZqSsoIaFN3l+QeYuUr7zHrb3/Cz3XPfECYjYAwK5EnJAKQNHkMWz7xbCNz9f++Z90XzrLff0g85UWt+SovLif4J5R9gLycwyx+ZgHXPHY9AcG9qxNDeN4v7slUSp2Is+E4xdUzuRnnsNm22rZaFD/9etWRGrAZ94bxL7nudbTLMW1r3PbvebQ0Xu8c35pXRZLNn/4hfvgaFOcOjeTrNo1HgGmvr2Haa86/L3YXcd/yXXyVVUyoxZdgszNrZh8D0xJCySrpmZN/gF0VVcQFWIi2mPFRipNjIlhd4N5YjPQz8UjKUOZt3cPBGveJCu5MHsT+6jo+2NvzM+VZEhJpLCygsbgIbbdTsXE9gaNGH9e6PiEh+NhCaSjIB6Bm1w7M0THHWMtzdpY790s/1345JSaCH9s14iMtJh6dMJTHNrvvlxCTD4E+zuFBJoOBlPCQHpuMCWB7aRXxgRZiAsz4GBSnxUew6rB7XqL8zTyZOowH1u1mf3VrXvJrGxgVFoTZ6Kw2J0SFsLfSu+UlZEACNQWF1BYV47DbObw2jaixyW5pIscmc+jHtWitKcvKwcffgp81BHtDA/Y6Z37sDQ0UbdtBUJzzuIpKGU3x9l0AVOcV4LA3d5gcyJMCEhOpLyykodiZr7K0DVhHH195aaqqwl7r3A+Oxkaqdu7ALzrak+F2EJSUQG1hIXWu/VKwfgPh7fZLxNhk8lc790tFdg4+Fj/M1hD8QkOpzN5Lc0MjWmtKt+8kIMY5nLQ2v6Bl/eIt6fj3i/JKfmaeP417Xr+De16/g9HTRrLu6w1ordm7PRdLgOUnDZWtKK1s6cXJ3bEPrbWcbP5CuyuriPG3EOWqk2dGR7C28PgvrIaYnPdeR/iZmRoVxso8710oO5qgpETqCwqpd5WjovVphI45vnrA20bMmslvnv4rv3n6ryROTGbPivVorSnYvReTv8VtqCw4e/9jRpxAzhrnxGW7V6wjYYKzjqguKuXrp1/npJuuxBrTWsb9bcEEhtkod10QOJSxC1ucZ+u21POm8+dX7+TPr97JiNRRbHKV/X07nGX/pwyVLSss478P/4c5d15ORFykB6PunQzKe3+9VXf0ZIYAZVrrWqXUUGDyMdJ/BdyvlHrPtU6oqzezTCk1XWv9Pc77NVceYzurgMuA75RSI4HkTtJUAV1dij+y/rdKqROAeGAXMO4Y79sl1z2kVUqpya6e2zk/d1vHq1lr7l++m/9eNAajQbEo4zB7Smq4bLTz5PHdrV03uCIDTfxz1nAMBoUBWLKrkG9zSrpM72nNGp7blsNTE0dgULD0YCG51XWcF++sVP+3P5+5g+MJNvny5xEDWta5/setjLIFcUZcJNmVNbwxzfml9Pqu/axrcxXOm5TRSPRvf8f+l55FOxxYp0zFLyaW0u9XABA6/UTsFRXkPPkojvo6UIrS75Yz8N6HMVos9Lv4Ug699TrabscUHkHMFVf3SD7A+Rk/uy2Hpyc798sXB1z7JcG1X/blc9XgeEJ8ffnzqNb9ct33Wwkzm7hnrPPndRTw3eES1hT2zD45EteTm7J5fsZIjAr+t7eAnMpaLhzozMtH2flcO7w/IWZf7hrn/MkYu9bMXb6VzNJqvjlYwjunjaFZa3aV1fBxTr5X4zcYjYy8cg7rn3wBrR3EzUglKC6Gfd+uAiDh5BlEjh5J0dZtrLjjfowmE8nXXglAY0Ulac/9C3AOyY6ZMoHIZOcIh/4zUtn6xtus/OvDGHx8GH3dlT9pSOQvpYxG4udcyp7nnOUlfOpULDExFK10fg1EzJxJU0UFO+Y9RnN9PUopCr9ZzogHH6KpooLct94EhwOtNbaU8ViTO/s68ByD0ciQyy5h8z+eB4eDftNTCYyN4eB3zv0Sd9IMwpJHUpy+jTV33YfBZGL4NXMBCBmYROT4cax/8DGU0UhQfH9iZ04DIGvxJ9TmF6CUwi8slCFzf9dlDJ4yYtJwMtft4MHLH8PkZ+LyO1u/1l66+zUuu/0SrOEhfPfRKpYv+JbK0irmXfsUIyYN47Lb57B55Va+/9+PGI1GfM2+/P5e7x5bx2v+Czcxfcowwm1BZK17kUf+uZj5C1f0dFidcmh4ZWc2j45z1mNfHSpgf00tZ7kaIF8czMdm8uX5yWPw9zHi0HB+QgzX/7iJ2uZm7h09lGBfX+xa8/KO7JbJ9HqaMhoZeNkctj3zHNrhIGraVAJiY8hb4awH+p04k8aKCjY/Mo/munpQikPLvyHlkQfdJsnytv7jRrB/UyYL/u8hfMy+nHjD5S3Llj72MjP+9DsCQq1MumI23zzzJmkLlhCW2J+hrgl9Ni5eSn1VDT++sRBwDv+/8EnnjOCp11zMt8+9hcPeTFBUOCfeeHnHADxk6MTh7Fy/gyeuehST2cTFt1/asuzff/sXF902h5CwEH74eCUrP/iWqtIq/nn9kwydOJyLb5vD8neWUVtZw8cvOAcmGoxGbnnpL16LX/Q89Uvvu1FKmYFPgFicjbQI4EHgLVonyVnSdvIbpdTdwJVAI/CF1vqedhP/5ABXt5n458hPk4QDaVrrxHYT/2wBBgE3u9LlAuO11sVKqfdwNkCX0nHin1dx3svZfuKf8Vrr/3PFugR4Wmu9ot3EPy15UkrdDgRqrR9USk0CXsfZe7sCmKG1nnq0z/CXDJftTZKG98zENJ5gMzt6OoRuU1Ln8Qmdvaaurk8UFQCmJ/Tcz9J0t/y63jPT4y9lNfWdsn9hQs+NGuhu5055u6dD6DYnvnFjT4fQrWL9O94e8Ws1LKTp2Il+JQYF9539MjthVu+7MnUMb2ct89oJyxWDzuiVn88v7snUWjcAszpZlOj6Xwy4za6qtf47zplf2762hU56QbXWJ7Z5XHxku1rrOrroKdRaJ7Z53P7S70jX6/XAVZ2s+xbOBvKR5+e0edxpnrTWT7fZRKZrMqIjjem0zmIUQgghhBBCiL6ouyb+Ea3OVkr9Fednu49OGrJCCCGEEEKIvsmo+s7Iq59LGpndTGu9EFjY03EIIYQQQgghRE+QRqYQQgghhBBCdJO+MxvGzyefgRBCCCGEEEKIbiM9mUIIIYQQQgjRTXrz71d6i/RkCiGEEEIIIYToNtKTKYQQQgghhBDdRHoypSdTCCGEEEIIIUQ3kp5MIYQQQgghhOgm8juZ0pMphBBCCCGEEKIbSU+mEEIIIYQQQnQTuSdTejKFEEIIIYQQQnQjaWQKIYQQQgghhOg2Mly2F/Cz9Y3dcOhgc0+H0G3ih/adG7bNxr6TlyGxjT0dQrdZXWjp6RC6zSn9ans6hG5T2mDs6RC6zSf7+84xds3C68iu8u3pMLrNimtf6ukQus3VC67r6RC6TUFd3yn/Q632ng7h/2syXFZ6MoUQQgjRy0kDUwghfl36RheaEEIIIYQQQvQC0pMpPZlCCCGEEEIIIbqR9GQKIYQQQgghRDcxSk+m9GQKIYQQQgghhOg+0pMphBBCCCGEEN3EoPrOzP4/l/RkCiGEEEIIIYToNtKTKYQQQgghhBDdRHrx5DMQQgghhBBCCNGNpCdTCCGEEEIIIbqJ/E6m9GQKIYQQQgghhOhG0pMphBBCCCGEEN1EfidTejKFEEIIIYQQQnQj6ckUQgghhBBCiG4iv5MpPZlCCCGEEEIIIbqR9GT2AdPjbPxt8kAMSvHBrnxeTz/gtvyU+DBuGZ+AQ0OzQzNvbTYbCyoB+OaSidQ0NePQmmaH5jefbu6JLLSY3t/GvakDMSrFop35vLalXV4Swrh1QgJag11rHludzcb8SpJCLDx36rCWdP2D/XgubR9vZRzydhZalG/bxr6FC9EOB5HTphEza5bb8rq8PHLmz6dm/376n38+/U4/HYCG0lKy//MfmiorUUoROWMG0aec0hNZaFGZuY2DixagHQ7Cpk4n+kz3vNTn57Fv/lvUHdhPv/POJ+r0M9yWa4eDXY8/iq/VysAbb/Z4vHlbMtn038Voh4MBJ01l+OzT3ePRmk3zPyBvSyZGk4lJf7qC0KT4o65btu8gaf9egL2+gYCIUKbceBW+/hZyf1jPziXLW7Zdvv8wZ8y7C1tif4/ns63x4VZuGDYAA7D0YAEL97of+yf3i+CSAbEA1NmbeX57NjlVtV6N8Wi01qx7czEHN2fiYzYx7YYrCB/Q8TOsKixmxbNv0lBdS1hSf2bcdCVGHx/KD+Xzw8vvULL3IOPmnMOo8071avwF6ZlkvL0IHJr4E6dywrntyoDWZLy9iMKtmRjNJsZedyXWxPjW5Q4HK+9/HD+blcl/uRGAzPc/JH9zBgYfH/wjwxn3hyvxDfD3eF6K0zPZ9d4itMNB7IypJJ1zZoe87Hp3EcXp2zCaTIy4di7BifHU5OWT/vIbLenqiooZeMG5JJxxCtkff8ahlT/gGxQEwKCLZhMxepTH89JWSpiVPw4dgEEpvjxYwAe5B92Wx/lbuG3kYAYFBzJ/zz4+3NdahmbHx3BmXBQK+PJgAZ/sP+zV2H+KV5+6nlmnjKWopJLxp93Z0+F0qiQjk92uYyxmxlQSz+54jO1+bxElrmNs2DXOYwxg/7LlHF71IyhFYFwMw66Zi9HXlz0LP6R4SzoGHx8skeEMu2Yuvv6eLy+eKPtHZH3+NZkLPuLMl5/CHBTo8by0j/vjlz5ix/odmMy+XHrn74gb3LFO/v6T71n10UpKDhfz8IePEhjiHuf+nft57uZnuPLeuYyeMcZb4YteQBqZnVBKvQUs0Vovbvf6G8A/tdbbeySwThgU3J86iKuXZlBQ08Di2WP5dn8J2eWtJ49rDpfxzUclAAwJDeDZk4cxa3Fay/K5n2+lrMHu9djbMyh4cOogrvo8g/yaBj68cCzf5paQ1TYvh8r4Zl9rXp47dRhnLkpjb0Ud5324qWU7P1w+ma/2FvdIPsD5pZH73nsM/fOfMdlsZM6bh3X0aPxjYlrS+AQEkDBnDmWb3Rv2ymAg4eKLCUhIoLm+nm2PPkrwsGFu63qTdjg48P57DLrlz/jabOx6/DFCkkdjaROP0T+AuEvmULFlS6fbKPp2OX7R/Wiur/N4vA6Hg7Q3F3HSPTdhCbPy9d+eJDZlFCFx/VrS5G3JpDq/iLOfeZCSrFzS/r2A0x+986jrbnjtXcZcdiGRwweT891qdixZTvJvzyVx2kQSp00EoHz/Ib7/x7+83sA0ADcNH8BdGzIprm/kxSmjWVNYyv6a1s87v66ev6zLoNrezIRwK7eOGMTNa9O9GufRHNy8ncr8In7z/AMU7cllzRsLOHfeHR3Spb3zKSPOPokBU8ez+rX32fPtGoaePh1zYACTrr6Y/Ru2ej127XCQPn8BqXfdjCXUxsr7/070uGSCY1uPucKtmdQUFHLK0w9Rlr2XrW++z8yH7mpZnr3sWwJjorHX1be8FjFyGMN+ez4Go5HMBR+z+7NljJhzgcfzsvPt9xl3xy34hdpY99DjRIxNJjC2tbwXp2+jtqCQqU88TEX2Xnb89z0m3X83Af2imfLIvS3bWXXr3USmtJ5Uxp9xComzTu/wnt5gAG4cNpB7Nm6juL6R5yaPYV1RiVsZqbLbeXVnDlMiw9zWTQj058y4KG5du5Um7eDRcSNZX1zK4dp6eqO3P1jJq/OX8cYzN/R0KJ3SDge73n6fsbffgjnUxoaHHyd8jPsxVpK+jbqCQqb8/WEqc/ay6+33mHDf3dSXlXFg+XdMfuwBjCYTGS+/RsG6DcRMSyV0xDAGXuQsL1mLPmLfki8Z9NsLPZ4XT5R9gLqSUgozd2AJC/VoHrqyY/0Oig8Vcc/8v7Fvxz4WP/cBt754W4d0SSOSGDF5OC/95cUOyxzNDpa88RlDxg/1Rsi9ivyEiQyX7UAp1WXDW2t9bW9qYAIkRwSxr7KOg1X1NDk0n+cUcUqC+xdkrd3R8tjiY6C3jhJPjnTm5cCRvGQVcUriUfLi2/nhmxprY39lHYerGzwa79FU792LX2QkfhERGHx8CJ0wgbKt7ie/vsHBBCYmooxGt9dNVisBCQkAGP388OvXj6bycq/F3l5t7l7MkRGYXXmxTZhARbp7Y9I3OJiAxKQOeQFoLCulIiODsKnTvBJvaVYuQdERBEaFY/TxIX5KCofS3BtThzamkzh9Ekopwgcn0VRbR11ZxVHXrcwrJGLYIACikodxcH3HBvW+1WkkpI73fCbbGWIN4nBtPfl1Ddi1ZkV+EalR7icm28urqLY3A7CjvIoIP5PX4zya/WnpDJox0dl7f0ISjTV11JZVuKXRWpOXuZvEyWMBGHTiJPa5GpWWkCAiBiVg6OQY9LSy7FwCoiIIiHSWkdjJ48nf6F7e8zZtpf+0ySilCB00gKbaWurLnfmrKy2jYMs2EmZOdVsnctTwlvzYBiVRX1rm8bxU5OTiHxWJvysv0ZMmULTZvfwUbU6n31RnXqyDBmCvraOh3H1flW7fiSUyHEu4ex3eU04IcS8jK/OLmNyuMVnR2MTuymrs2v1bsn+AhZ3lVTQ4HDg0ZJRVkBrZO/LVmR/X76S0vLqnw+hSZU4ulshILK5jLGriBIo7OcaiU53HWMhA92NMNztwNDbhaG6mubEJs9UKQNjI1vISPDCJ+jLPlxdPlX2AjHcXM+KSC6GHGivbVmcw/rQJKKVIHJ5IXXUdlSUVHdLFDY4jNLrz8vD9J6tInp5MkNW7vbCid+iTjUylVKJSaqdSar5SKl0ptVgp5a+Uul8ptUEptU0p9ZpSSrnSr1BKzVNKrQRuabetR5RSbymlDK50412vVyulHlNKbVVKrVVKRbleH+h6vkEp9bBSyqM1fZS/mfya1sZUQU0DUf4dTx5PTQhj6UXj+dfpI7ln1S63Zf+eNYoPzx/Lb4dEezLUY4r2N5PXpmGYX9NAVEDHvJyWGMaXvx3P62eO5O6VuzosP3tgBEuyijwa67E0lpdjCm09yTdZrTT9jC+8huJiavfvJyApqTvD+0kay8ox2drmxUZT2fE3eg8tWkjshReB8k51U1dWjn+YreW5JcxKXbt460or8A+ztqYJtVJXWn7UdUPi+nFoo/NE6MDaTdSWdNyf+9dsIr4HGpnhZhNFdY0tz4vrGwk3m7tMf2ZcFBuKeu7CRWdqS8sJCG/97APCrNSWusfYUFWDyd/SciLpH2qjtrTjSY+31ZeVYwltc9yE2qhvd8x1lqbOlb+Mdz5gxJwLUIauy8j+lauJHD2imyPvqKGsDHObOM02Kw3t6q6GsnL82qTxs1k75Dd/XRrRkye4vXZg+QrW3PsImf/+L001NR6IvmvhfiaK6lu/X4rrGwgzH9+Fln3VtYy0hRDk64PZYGBCuI0Iv67Llzi6+rIyt+PHHNrJMVbufow5j8Ny/Gw24s88lR9vv4cfbr0LH4sfYSOHd3iPvO9XEzZqpOcy4eKpsp+3aSsWm5WQhDgPRn90lcUVWCNa47ZGWKkoPv76try4nIwfM0g9p2MD+v8HBuW9v96qTzYyXYYAr2mtk4FK4AbgRa31BK31SMACnNMmvVVrPVNr/Y8jLyilngQigau11g7cBQBrtdajgVXAH1yvPwc8p7WeAHR504ZS6jqlVJpSKq181f9+diZVJwdXZz2Vy/eVMGtxGjcu384tKYktr1/62RYu/GQzf/hyG5cNj2F8dMjPjuUXO868fJ1bwpmL0rjhq+3cOj7RbZmvQXFyQhhLc3q2kYnuJPLOdtZRNNfXs/vVV0m45BJ8LJZuCuzn6Cwvx7dmRfpWfIKC8Xf1zHpDZx99+4B1F/vnaOtOuv5y9ny1imX3/B17XT0GH/dBDyVZe/Exm7D29/6w5s52h+5izMLo0BBmxUXx+u5cj8b0k3UWbocy0zvHYXR1PLkn6jxJ/uYMzMFBWJO6LiO7Pl2KMhqIS534CyM9DsdRfjorKG2z67DbKdq8lagJKS2vxZ08k2lPPcrkh/+GOSSY3Qs+7J54veBATR0f5B5kXspIHkkZQU5VDc2dVxbi5+pQXjr/3mmqqaF4czqpTz7KtGeeoLmhkbzV69yS7f3sC5TRQPQUz5cXT5R9e0Mjuz/9kqG/ObcbI/3pOj3Ef8J5zKcvf8w5156LwdiXmxriaPryPZkHtNY/uh6/A9wM7FVK3Qn4A6FAJvCZK83CduvfB6zTWl/XxfYbgSWuxxuB01yPpwDnux6/Bzzd2cpa69eA1wCGvLHqZ39b5dc0EB3QekU1KsBMYW1jl+nT8iuID7ZgM/tQ1mBvSVta38TX+0pIjggiLb9negbyaxroF9ial+gAM4U1XedlQ54rL34+lNU77ymd0T+U7cXVlNQ1eTzeozHZbDSWlrY8bywvx9dqPcoa7hx2O3tefZXwSZMIHTfOEyEeN5PNRmNZ27yUHXdearKzqUjfQuW2DBz2Jprr6sn9zxsk/v5aT4WLf6jVrZexrqQci8394ol/mJXaktarzXWlzjQOu73LdYNjoznpnpsAqMwr4PCWTLdt7lu9kfjUFHpCUUMjEZbWXplwPxMlDR3LTlKgP7eNHMg9adupaur5+7B3fLmS3d+sBiB8YAI1xa2ffU1JOf7t9ps5KJDG2joczc0YjEZqS8vwD+3BC2Muzp6JNsdNaRl+Vve4/EKtHdPYrBxev5n8TekUbN2Go8mOva6Oja+8ScqfrgZg//drKNiSQerdt6J+4oWqn8McaqOhTZwNZeWYbdYOadoO3a0vK28ZsgjOezaDEuIxhwS3rtPmcezMaWx+9mVPhN+l4vpGt97HcD9zp2WkK18dKuCrQwUAzB2UQHFDz92O8WvnZ3M/fhpK3Y8fAHP7NK5jrHT7TvwiwjAFOyeQikwZS0VWNv1SJwGQ98MairdmMO6OP3ulvHii7A8+53Rqi4r57m+PAlBfWs7K++Yx48G7Omy7u/3w6fes/WINAP1PiKe8qDXu8qJyQsKCu1q1gwO7D/D2Y/MBqKmoYcf6HRiMBkZNTe7eoHspaVr37c+gfcNNAy8DF2mtRwGvA35tlrcfu7MBSFFKdXXHdZNuvYTVTA812DOKqkgMthAX6IevQXH2gAi+dU2Mc0R8cGs2h4cF4mtQlDXYsfgYCPB1Djuz+BiYGmtlT5l3hzC1lVFYRWKIhbggV14GRbRM8nOEW17CA/E1qpYGJsA5gyJYkl3otZi7EpiYSH1hIfXFxTjsdko3bMA2evRxrau1Zu9//4ulXz/6nXbasVfwMP+ERBoKC2koLsJht1O2YQMhyceXl5gLLmTk359ixLy/k3jNdQQNHeLRBiZA6MAEqvILqS4sptluZ/+ajcSmuM9iGTsumdzv16G1pnjPXnz9LVhsIUddt76iCnBO9LD94y8ZdErrPaba4eDAus0kTPH+UFmAXRVVxPpbiLaY8VGKE6MjWFNY6pYmws/EA2OH8kT6Hg71kglLhp05k9lP/ZXZT/2V+InJZK1aj9aawt17MflbOjQylVL0G3ECuWudk2VlrVhH/PieP2GxDkigJr+QmkJneT+0No3oce5xRY9L5sAPa9FaU5qVg6+/BT9rCMMvOZ8znn+c0595jPE3XkP48CEtDcyC9Ez2LPmKSX/+Ez7HObTzlwpOSqC2oJC6Imde8tdtIGKse14ixiST96MzL+VZOfhY/DC3OfnNX9txqGzbezYLN21xm+TFG3ZXVhHjbyHKVUZmRkewtl0ZOZoQky8AEX5mpkaFsTKvh0fL/IoFJSVQW9h6jBWs30B4+2NsbDL5q53HWEV26zHmFxpKZfZemhsanWVp+04CYpyT7JRkZJK7dBmjb74Bo5fKiyfKfnD/WGa9/BSnP/MYpz/zGH6hVmY+co/HG5gA02ZP5/Z/3cnt/7qTUVNHkfb1BrTW5G7PxS/AQnDY8cdw7zv3c9+7D3Dfuw8wesZofnOm/Fg8AAAgAElEQVTzRf/fNDCFU1/uyYxXSk3RWq8BLgV+AFKBYqVUIHARsPgo638JLAM+V0qdrrWuOs73XQv8BmfP6JyfHf1xatbw8Oos3pg1EqNSfLg7n6zyWuYMdVa6C3bmcUZiOLMHR2F3aOrtDv787Q4AwiwmXjrVeS+D0aBYkl3I9wc9f6P80fLy0A9Z/OcsZ14W78onq6yWS4c58/L+jjzOTArn/BNceWl2cOvyHS3r+/kYmBpn477v9/RUFlooo5HESy9l17PPoh0OIqZOxT8mhoKVKwGImjmTxooKtj32GM319SilyFu+nOSHHqLu4EGK167FEhtLxsMPA9D/gguwjvLudP9t8xJ3ye/Ifv5ZtEMTljoVS0wsxatWABA+40SaKirY9fijLXkp+nY5wx54GGMPDPM1GI2kXPVbVj7+Eg6HgwEnTiGkfwxZX38PwKDTptNv7AgOb8lkya0P4mM2Men6y4+6Ljgn9cn6ahUAcRNHk3TilJb3LNyZhX+olcCocC/n1smh4cXtOTw+fgQGBcsOFrKvuo5z+jvvs15yIJ8rBsYTbPLl5uEDAGd5u3GN92di7Urc2BEc3JTJhzc/hNHky/QbLm9Z9tXjLzPt+t/hH2pl/GWzWfHsm2xasISwpP6ccLJzP9SWV/LZ3U/SVOc8Brd/sYIL/vk3TP6ePwYNRiPJV85hzVMvoB0O4mekEhwXw95vnMdL0ikziBo9koIt21h++/0YTSbG/uHKY243Y/5Cmu12Vj/xPAChg5IYffXvPJ6XIZdfwqann3f+vMT0VAJjYzjwrTMv/U+eQfjokRSnb+PHO+/DaDYx/Jq5Les3NzRSmrmDYVdd5rbdPQs/ourAAUDhFx7G8HbLPc2h4ZWd2Tw6biRG5eyZ3F9Ty1lxzjLyxcF8bCZfnp88Bn8fIw4N5yfEcP2Pm6htbube0UMJ9vXFrjUv78humUSrN5r/wk1MnzKMcFsQWete5JF/Lmb+whU9HVYLg9HIkMsuYfM/ngeHg36uY+zgd6769aQZhCU7j7E1d92HwdR6jIUMTCJy/DjWP/gYymgkKL4/sTOdF/x2vbMAR5OdzU8/15J26FzPHmeeKvu9wbBJw9mxfgfzrnwUX7OJS++4tGXZa/f8i0tum0NIeAirPl7Jdwu/paq0iqeve5JhE4dzyV88fvrb63mhI73XU52OJ/+VU0olAl/gvFcyFdgDXAHcg7PhlwscAPZprR9USq0Abtdap7nWfwvXT5gopX7vWvcsYOmRdEqpaq11oCv9RcA5WuurlFKDcQ7PVcDnwHVa69ijxftLhsv2Jo7e+537k00Z2id2CQCNjr5T0w0JOf7hbb3d6sKevM+2e53Sr/f83uYvVdrg/dlpPaW2ue+U/ewq354OodusuPalng6hW129oKu7in59An36znf/zH59Z0j32f1n/eoqs/VFn3vtYJoYcXav/Hz6ck+mQ2v9x3av3ev6c6O1PrHd86vaPP4P8B/X0xPbvB7Y5vFiWntFDwGTtdZaKTUHaP1BSiGEEEIIIUSf1itbfV7WlxuZPSUFeNH18yjlwO97OB4hhBBCCCGE8Jo+2cjUWucCnv+BpM7f+3vg+GZFEUIIIYQQQvQpck9m355dVgghhBBCCCGEl/XJnkwhhBBCCCGE6AnSiyefgRBCCCGEEEKIbiQ9mUIIIYQQQgjRTZTqOz+H83NJT6YQQgghhBBCiG4jjUwhhBBCCCGEEN1GhssKIYQQQgghRDeRXzCRnkwhhBBCCCGEEN1IejKFEEIIIYQQopso6cqUnkwhhBBCCCGEEN1HejKFEEIIIYQQoptIR6Y0MnsFQx85EoNtfadjPNjU1NMhdBufPvRbTSUNxp4OodsY+tB+WVfk19MhdJvKpr5Tj10+sLqnQ+g29c195IsSuOy96zEZ+k75f3POaz0dQrf526fX9HQI3aa4vu/UZeLXSRqZQgghhBBe0pcamEKIzvWVDqRfQi5zCCGEEEIIIYToNtKTKYQQQgghhBDdRDoypSdTCCGEEEIIIUQ3kp5MIYQQQgghhOgm8juZ0pMphBBCCCGEEKIbSU+mEEIIIYQQQnQT6ciUnkwhhBBCCCGEEN1IejKFEEIIIYQQoptIT6b0ZAohhBBCCCGE6EbSyBRCCCGEEEII0W1kuKwQQgghhBBCdBODjJeVnkwhhBBCCCGEEN1HejKFEEIIIYQQoptIR6b0ZAohhBBCCCGE6EbSk9kHTIu1cc/kgRgMisW78nkj/YDb8pPjw7g5JQGHhmaH5vF12WwqqGxZblDwwexxFNY08KevM70dvpsp0Vb+MmYABqX4dG8B83cedFt+ZnwEVw6NA6DO3szfN2azp6IGgEtPiOH8pCg0kFVRy8Prd9Po0F6Nvzg9k13vLUI7HMTOmErSOWe6Lddas+vdRRSnb8NoMjHi2rkEJ8ZTk5dP+stvtKSrKypm4AXnknDGKaS//Do1eQUA2Gtr8fH3Z8oj93o8L0Xpmex4dxHaoYmbOZWB55zRIS873l1E0dZMjCYTo/5wJSGJ8QA01dSS8Z93qD50GFCMuvYKbIMGsHPBhxRuycBg9ME/MpxR116Jb4C/x/Piif2ye8GHFG1Jx+DjgyUynBHXzPVKXtoaH27lj0MHYFSKpQcLWLTXvbz0D7Bw28jBDAoOZP6efSzOPdSy7Pz4GGbFRaEULD1YwMf7Dns19vaqM7eRv/h9tMOBbep0wk8/y215Q34eh995k/oD+4k49wLCT209Hptrazn87nwa8pz5i7n8avwHDPRq/F2ZEG7lxmEDMCj44mABC3IOuS0/JSaCOUmxANQ1N/NsZjY5VbU9EWoLrTXLX/uQ7I3b8TWbOPuWy4ge1L9DuvL8Ej596i3qq2qJGhjHubddgdHXh3UffUPmijQAHM0OSg7mc/M787AEBbS89tZtTxEUauXiB673at6OKM3YRs77i9DaQfT0afQ/y71OqM3LZ/d/3qJ6/wESL5hN3Jmn90icbZVkZLLbVY/FzJhK4tkd67Hd7y2ixFWPDbvGWY8B7F+2nMOrfgSlCIyLYdg1czH6+rJn4YcUt6nHhl0zF19/79ZjR/PqU9cz65SxFJVUMv60O3s6nBaHtmSSNn8x2uFg0MlTGTnb/fjQWrNh/gcc3pyJ0Wwi9U9XEJYUf9R1963dxNbFn1NxqICzHr2DsIEJABxO38Hm9z/FYW/G4GNk3GUX0G/kEI/kS2vN1699SHbadnzMJs69teuy/8mTb1FXVUv0oDjOc5X9tR9+w7Z2Zf/Wd51lf/2nK9iybA2gGXPGFCbOPskjeegtlPLu+efPpZQKBRYCiUAu8FutdVm7NH7AKsCMs+24WGv9wLG2LY1MQCk1HXgVaAKmaK3rejik42ZQcF/qIK75MoOCmgYWnTeW7/aXkF3eepKy9nAZ3+4vAeAEWwDPnDyMsz9Ma1l+xYhYcsprCfQ1ej3+tgwK7hw3kP9buY2CukbmnzqGVYdL2FvZujsO19Rz/XfpVDU1kxpt457xg7j6m61EWExcMiiGS5ZtoqHZwbwpQzg9PoIluYVei187HOx8+33G3XELfqE21j30OBFjkwmMjWlJU5y+jdqCQqY+8TAV2XvZ8d/3mHT/3QT0i25pOGqHg1W33k1kyhgAkm/4Q8v6u95fjI+/xSt5yfzvAibeeTN+oTZWP/h3IscmExTbryVNUXomNfmFzHjyIcqz95I5/31SH7gLgB3vLiJi1HDG3XQdDrud5oZGAMJGDOOEi8/HYDSyc+HHZC9ZxtBLLvB4XjyxX8JGDmOQKy97Fn1E7udfMvi3F3o0L20ZgBuHDeSvadsorm/khSljWFtYwv6a1vJS2WTnlR05pEaGua2bEOjPrLgobl67lSbtYF7KSNYVlXK4tt5r8belHQ7yFr1Lwk234Wu1kfPkowSNGoO5X+s+MgYEEH3xpVRt3dxh/fzF7xM4fAT9//AntN2Oo7HRm+F3yQDcPGIAd67PpKi+kZdTR7OmsJR91a37KK+2nj+vy6Da3szEcCu3jRzE/61J77mggZyN2yk7XMT1/7qPw7tyWfbKIub+4y8d0q1461MmzD6R4TNS+PKlhWz9eg3jzprOpAtPYdKFpwCwZ30GGz5d0dLABEj7bAXhcdE09ODxlv3u+4z8y62YbTa2PPI4oWOSCYhpPd58AvwZ+Ls5lGze0iMxtqcdDna9/T5jb78Fc6iNDQ8/TvgY93qsJH0bdQWFTPn7w1Tm7GXX2+8x4b67qS8r48Dy75j82AMYTSYyXn6NgnUbiJmWSuiIYQy8yFmPZS36iH1LvmSQF+uxY3n7g5W8On8ZbzxzQ0+H0sLhcLD+P4s49W834R9mZek9TxKXMgprXOv34+EtmVTlFTH72Qcpzspl3RsLOOuxO4+6rrV/DDNvu451r7/v9n5+QYGcdMcf8Q+1UnbgMN/Me5GLXpnnkbxlp22n9HARf3zNWfa/fHkRV/2zY9n/1lX2R8xMYemLC9ny9RpSzprO5N+cwuTfuMr+ugzWu8p+Ye5htixbw9X//AtGXyML7n+FQeNHEBob6ZF8iJ/kbuAbrfXflVJ3u57f1S5NA3Cy1rpaKeUL/KCUWqq1Xnu0Df9/M1xWKXW0FtRlwNNa6zHH08BUTr3is0uOCGJ/ZR0Hq+ppcmi+yCni5Hj3E8pau6Plsb+vgbbXVqL8TczsH8riXfleirhrI0KDOFBdz6GaBuwOzdf7i5gZ456X9JIqqpqaAcgoqSTSYmpZ5mNQmI0GjAr8jEaK6rx7olmRk4t/VCT+kREYfHyInjSBos3uJ4tFm9PpN3UySimsgwZgr62jobzCLU3p9p1YIsOxhLvnXWtNwYaNRE8a7/G8lOfkEhAV0ZKXfpPGU7hpq1uawk1biXXlxTZoAPbaWurLK2iqq6N0VxZxM6cCYPDxaenhixg1HIPRWRStA5OoLyvD0zy1X8JGtuYlZGAS9aWez0tbQ0KCOFxbT35dA3atWZFXxJR2jcmKxiZ2V1Zj1+5XVOMDLOyoqKLB4cChIb20gqnt1vWmuty9mCIiMYVHoHx8CEmZSFW6+8m9T1AwloQkMLpX5c11ddRm7cGaOh0A5eODsZf0xAy1BnGopp481z76Lq+I1MhQtzTby6uotje3PI7wM3W2Ka/aszaDkSdPRClF7NAkGmrqqC51Lw9aa/al72HoVOdFl1GnTGTP2owO29qxchPDZ6S0PK8sLiN7w3aST5/i2UwcRVXOXvwiI7FEOOuEiInjKd3sXr+ZgoMJSkpEGXv24usRlTm5WCIjsbjqsaiJEyjupB6LTnXWYyED3esx3ezA0diEo7mZ5sYmzFYr4F6PBXupTv4pfly/k9Ly6p4Ow01JVi5B0REERYVj9PEhITWFA2nu++JAWjoDZkxCKUXE4CSaauuoLas46rohsdGExER1eL/QpP74hzr3lzWuH81NdpqbmjySt93rMhjVpuzXH6XsD5vWWvZ3r+lY9jNXtZb9koMFxA5NwNfPhMFoJH7kIHb18MU0T1Ne/PuFZgPzXY/nA+e3T6CdjhREX9ffMbtqe0VD6ZdSSiUqpXYqpeYrpdKVUouVUv5KqVyl1P1KqR+Ai5VSpyul1iilNimlPlBKBSqlrgV+C9yvlHrX9do3rjQZSqnZbd5jh1LqZWAT0F8pdYdSaoPrPR9qE88nSqmNSqlMpdR1nsx7pL+Z/JqGlucFtQ1EBXQ8STk1IYzPfzOeV04fyb3f72p5/a+TB/L0+r04dM9360dYTBTUtslLXQMRlq5PuGYPiGZ1vvMLsaiukXd2HeKzsyew9NxJ1DTZWVdQ7vGY22ooK8Mcamt5brZZaWj3hd1QVo5fmzR+Niv1Ze5x5q9LI3ryhA7bL9+dhSk4iIDojl9C3a2+fZyhtg5x1peV4xfmnqahrJy6wmJMQYFkvPFffrjvMTL+/Tb2hgbaO/j9aiJGjfBcJlw8vV8ADq1aTXjyyG6M+tjC/EwU1bd+rsX1DYQfZwMlt7qWUbYQgnx9MBsMTIiwEeFn9lSox2QvL8PX1vr5+1htNJUf38luU3ERxsBADr/9JjmPP8Thd9/C0cnx1hPC/UwU1bde7CqqbyT8KJ/zrP5RrC/ybr3VmaqSCoLCrS3Pg8KsVJW4n2jWVdZgDrS0NFA6S9NU30jOph0MSR3d8to3r3/ESVefh+rB+f0bysvd6gSTzUZDec9/7kdTX1bmVkeZQzupx8rd6zFnXVeOn81G/Jmn8uPt9/DDrXfhY/EjbOTwDu+R9/1qwkZ5tx77NaotLSegzXdfQKiVutLydmkqCAhrLUP+rjTHs+7R7F+3mdDEOIy+vr8gB12rLqkg+DjKvl9Aa9kPDu+i7G/cwdCpzrIfkdCPA9uyqa2soam+key07VQW9+4y9/+RKK11HoDrf6fdy0opo1JqC1AIfK21XnesDfeJRqbLEOA1rXUyUAkcGVtRr7WeBiwH7gVO1VqPA9KA27TWbwD/A+7QWl8G1AMXuNKcBPxDKaXavMd/tdZjXY8HAxOBMUCKUmqGK93vtdYpwHjgZqVUhy4CpdR1Sqk0pVRa+cr//exMd/Y13Vl7cfm+Es7+MI2blm/n5nGJAJzYP5TS+ia2l/SOq4Sd5qWLtCkRIZyXFMWL6bkABPkamRETyuwvNjDrs/X4+RiZFR/hqVA712mw7XLVyc5RbZI47HaKNm8lakJKh3T5azcQPanzRk636zTO4zsp1A4HlfsOEH/yDKY98jeMZjM5S5a5pcn631IMBgMxqRO7JdyjB9TZi923X3L+9wXKaCB6ihfy0sbxlv3OHKipY9Hegzw+fiSPpYxgb1UNzb3gQpObn3C81R/Yj236iQz46wMYTGaKv1rq4eB+Pt3F5zwmNIRZcVG8vivXuwF16ujl4XjTZG3YRuywpJahslnrt+EfEkT0oPhuivNn6mWH+s/W/gPv7NhS0FRTQ/HmdFKffJRpzzxBc0Mjeavdzw/3ftYz9Vif0aGAdLYvuqjTjrOuKz9wmE3vfcrkay/9abH9BJ3WT+0Ps+Mo+3vWbyOuTdkP7x/N5ItO5f37XmLBA68QmRSLwdiXmiAdKeXNv9Y2hevvOvdY1HKl1LZO/mYfb3601s1a6zFAHDBRKXXMK1J96Z7MA1rrH12P3wFudj1e6Po/GRgO/Og6WTYBazrZjgLmuRqMDiAWONJ1tK/N+OPTXX9HbhAKxNnoXIWzYXnkRrP+rtdL2r6J1vo14DWAYf9e9bO/8gpqG4gOaL0yHuVvprC262GiafkV9A+2YDX7MDYqmJPiw5gRF4rJaCDQZOSJmUO4a+WuLtf3pMK6RqL82+TFYqa4kyGvg0L8uXfCIG5ZlUlFox2AiVFWDtfUU97gfP7dwRKSw4NZur/IO8ED5lAbDW2GTDaUlWO2WTukaTussr6svGXYEjjvDQxKiMccEuy2nqO5mcKNm5n04D0eit6dX/s4S8swW0Pc09is1Je0S2OzogC/UCvWgUkARE8YS87nX7WkO/jDGoq2ZDDxrluPu+H6S3hyvxz+YQ3FWzNIufPPXslLW8X1jW69j+F+Zkoajn+I+LJDBSw75JxQ6urBCW69ot7mY7XR1KZXxl5ehm+I9ShrtPK12vC12vBPGgBA0NgUSnpJI9O5j1p7lyP8TJ3uowFB/vxl1ED+umE7lU12b4bYYuPnq9i6zPmV2G9wPFVtehmqSsoJDHUv/5bgQBqq63A0N2MwGjtNs32V+1DZgztyyFqfQfbG7TQ3NtFQW89n//gv5/7lSg/mrCOzzepWJzSWlbmV997Iz+ZeRzWUlneI2dw+jaseK92+E7+IMEzBQQBEpoylIiubfqmTAMhz1WPj7vB+PfZr5B9qpabNd19NaTkWW0gnaVrLUK0rjcNuP+a6nakpKWPFP15n6o1XEhTdvRfQ05asck3IAzGD4916GKtKyglqV679gwOpr2kt+5XFnZf9ETPdL8qOOX0KY1zD5FfM/8xttIT4Zdq2KbpYfmpXy5RSBUqpflrrPKVUP5w9lUd7r3Kl1ArgTGDb0dL2pcsI7RtqR57XuP4rnN27Y1x/w7XW13SyncuACCDF1WIvAPzabevI9h5vs71BWut/K6VOBE7FOYHQaJyNUD88JKOoioRgC7GBfvgaFGcNiOC7/W7tWeKDWt9+eFggvgZFeYOdZ9JyOWnBOk5dtJ6/fLeDdYfLe6yBCbC9tIr4QAsxAWZ8DIrT4iNYdbjULU2Uv5knU4fxwLrd7K9unTQiv7aBUWFBmF1XxiZEhbC30rszNAYnJVBbUEhdUTEOu538dRuIGJvsliZiTDJ5P65Fa015Vg4+Fj+3xlv+2s6HZJZm7sS/X7TbUChPCklKoKagkFpXXvLWpRHZLi+RY5M55MpLWVYOPhYLftYQzNYQ/EJtVOc57/Mt2b6LwJhowDlZUM7nXzHu1j9hNHvn3jNP7Zfi9Exyv1jGmFtu8Fpe2tpVWUWsv4UoixkfpTixXwRrC0uPvaJLiMk53CrCz8zUyDBW5Hnvgkx7loREGgsLaCwuQtvtVGxcT+Co0cdeEfAJCcHHFkpDgfN4q9m1A3N0zDHW8o6dFVXEBliIdu2jk/pFsLrdPor0M/Hg2KE8vnUPB3toIhyAlLNn8Pvn7+L3z9/F4MnJbPt2PVprDu3ci9nfr8NJpFKK+OTB7PzRee9sxjfrGTxpVMvy+po6DmzLYvDk1tdOnHseN771CDf8+0HOu/MqEpJP8HoDEyAoKZH6gkLqXXVC0fo0Qscc3/HWU4KSEqgtbK3HCtZvILx9PTY2mfzVznqsIru1HvMLDaUyey/NDY1orSndvpOAGOckNSUZmeQuXcbom3umHvs1ChuYQFV+IVWFxTTb7exbvZH+KaPc0sSlJJOzah1aa4r27MXX34K/LeS41m2vsaaW7554hbGXnkfkkO6fNXv8OTO49oW7uPaFuzhhSjIZx1H2E0YNZscPrWX/hMnuZX9/u7IPUFNeBUBFYSk712xl+MyOI4P6EoMX/36h/wFzXY/nAp+2T6CUilBKWV2PLTjbOTuPteG+1JMZr5SaorVeA1wK/ACMbbN8LfCSUmqQ1jpLKeUPxGmtd7fbTghQqLVuUkqdBCR08X7LgEeUUu+6ZluKxTk7bQhQprWuVUoNxdmD6jHNGh5dk8UbZ47EoBQf7c4nq7yWS4Y6v0AW7szj9KRwZg+KosmhaWh2cNt3OzwZ0s/WrOHJTdk8P2MkRgX/21tATmUtFw50NlA+ys7n2uH9CTH7ctc4Z0Vr15q5y7eSWVrNNwdLeOe0MTRrza6yGj7O8e5kRgajkSGXX8Kmp593TjE/PZXA2BgOfLsKgP4nzyB89EiK07fx4533YTSbGH7N3Jb1mxsaKc3cwbCrLuuw7fx1Xhwq68rL8CvmsOGpF9AOB3EzUgmKi2G/Ky/xJ88gYvRIitK3sfKO+zGaTSRf23qyOPzyS9j66ptoezOWyHCSr70CgO1vL8Rht7PhqecB5+Q/I6/6ncfz4on9svOdBTjsdjY+9RzgnPxneCf7zlMcGl7akc28lJEYFHx1qIB9NbWcHecsL58fzMdm8uWFKWPw9zGiNZyfEMN1P2yitrmZ+8cMJcjXl2ateXFHdsvkMz1BGY1E//Z37H/pWbTDgXXKVPxiYin9fgUAodNPxF5RQc6Tj+KorwOlKP1uOQPvfRijxUK/iy/l0Fuvo+12TOERxFxxdY/lpS2Hhhe25/DEhBEYFCw9WMi+6jrO6e/cR0sO5HPFoHiCTb7cMsLZE9us4YbVW4+2WY8bOH44OWmZ/Ou6h/E1mzjrltbjetGDrzLrpksJCgvhpKvO49Mn32LVO58TNSCO5NNbv+52r0knaexQTD14r29XlNHIwMvmsO2Z59AOB1HTphIQG0PeipUA9DtxJo0VFWx+ZB7NdfWgFIeWf0PKIw/iY/H87N6dMRiNDLnsEjb/43lwOOjnqscOfuesx+JOmkFYsrMeW3PXfRhMrfVYyMAkIsePY/2Dj6GMRoLi+xM7cxoAu95ZgKPJzuanW+uxoXO9V48dy/wXbmL6lGGE24LIWvcij/xzMfMXrujRmAxGIxOv/i3fzHvJ+TMkJ03B2j+G3V9/D8AJp00nduwIDm3J5JNbHsTHbCL1j5cfdV2A/eu3sOGtD6ivrObbJ1/BlhDHqff8HzuXraSyoIiMj5aS8ZFzlMYp99yEJSSo2/M2cPxwstIyeeUPzrJ/zq2tx8LCB17lrJtdZf/q8/jkidayP/o4yv6H8/5NXVUNRqORM/54MZbA3jFBm+DvwCKl1DXAfuBiAKVUDPCG1vosoB8w3zWJqgFYpLVecqwNq67uD/k1UUolAl/gHKqaCuwBrgC2A+O11sWudCcDT+D8nReAe7XW/1NKvQUs0VovVkqFA5/hnDlpCzAVmOVKv0Rr3TIGWSl1C3Ct62k1cDlwEPgE5zDbXTh7RR/UWq/oKv5fMly2NwkM6jsd45P6e2bmtp7g8yv5rabjYdd9ZyjXnkrPTNzQE/yNfecYq2zqO/XY5QN7x/323eHHwt7XWP25TIa+U14A3pzT5Si9X52/fdrZALdfp/6BPXfhsLvNHXzGr+7Lf1/1Z14r6AmB5/bKz6cv9WQ6tNZ/bPdaYtsnWutvgQ7dQVrrq9o8Lga6mlvd7SZXrfVzwHOdpJvVyWtCCCGEEEII0ef1pUamEEIIIYQQQvSoXtm16GV9opGptc6lXS+jEEIIIYQQQgjv6xONTCGEEEIIIYToDeTXgPrWT5gIIYQQQgghhOhh0sgUQgghhBBCCNFtZLisEEIIIYQQQnQTGS0rPZlCCCGEEEII8f/Yu+/wqKqtgcO/lV4hEDqh9ypN6dV2FcWGomLvjatXsSIW7BV7FwtiwYpiQSlSpPcQiii9JaQBaUCS9f1xJj2hhEkmM99673MfmVcIU+AAACAASURBVJkzk7Vm73Pm7LPLMW5kPZnGGGOMMcYY4yZ+1pVpPZnGGGOMMcYYY9zHejKNMcYYY4wxxk2sI9N6Mo0xxhhjjDHGuJH1ZBpjjDHGGGOMm4iop0PwOOvJNMYYY4wxxhjjNqJqLW1Pu23+LJ8ohHZRhz0dgttsPeA7nfyHcn1nZkCdkBxPh+A2h31ir3cE+k4VI/WQ71x7zfahOtYo3Hf2fYD4TH9Ph+A21QJzPR2C2zx13oeeDsFtMrc97ukQ3Ki11/3KxGf+WGlH4Lqhw6rk9+M7v6bGGGOMMVWcLzUwjTGmLL7TXWOMMcYYY4wxHiZVsm+xcllPpjHGGGOMMcYYt7GeTGOMMcYYY4xxE+vItJ5MY4wxxhhjjDFuZD2ZxhhjjDHGGOMm1otn34ExxhhjjDHGGDeyRqYxxhhjjDHGGLex4bLGGGOMMcYY4yZ2CxPryTTGGGOMMcYY40bWk2mMMcYYY4wxbmNdmdaTaYwxxhhjjDHGbawn0xhjjDHGGGPcRKwn03oyjTHGGGOMMca4j/VkGmOMMcYYY4ybiFg/njUyvVRSbBx/fz4Zzc2lwYC+NB36nyKvqyp/fz6ZpNVr8A8Kot31V1OtaWPSd+9hzdsf5G+XuTeR5hecS+MzTuXAth2s/3QSOVkHCa0VTYebryMgNLTCc1FV5n74LVuXxREQHMSpo66gTotGJbbbH5/ItJc+Jistg9rNYzj9zqvwDyyowvEbt/LNAy9x5j3X0rJPVwBmvD6JLUvXEFo9kstfe6jCc0lYHceazyajuUrjgX1pde6ZRV5XVeI+m0z8qjj8g4PocuNVRDVtXPB6bi5zHnmGkBpR9LzndgD2bdtB7Eefk33wIGG1oul667UEVkK57F0dx3pXHYsZ0Jfm55SsY+snTWavq451usGpYwCH0zOI+2giaTt2gQgdr7+KqJbNAdj6xyy2zfgT8fOj9kkdaTPiogqJX1VZ8snX7FrhfNd9br2S6GaNS2x3ICGRua9O4FB6BjWbNqLvHVfjHxBwxPfPf2ciO5avIaRaJMNefDj/s5K37mDRB1+SnXWQ8No16XfHNQSFubesdq+MY/mn36C5uTQf3Jf2551RIu/ln3zN7pVx+AcF0fPWK6npinvROxPZtcKJ+6wXCuJeOek7di5fg5+/PxF1a9PzlisICg9zS7w7V8ax9BMn3pZD+tKxlHjL+p7Leu/BtHTmvDqB9L1JhNeOZsCd1xMc4cSbsnUnCz/4gsOZmYj4cfZT9+EfFMiMZ94gM2U/ubk51GnbklOuG4Gfn/tOAnxt3183ycklZmBfWpxTMpd1kyazd5VTxzrdeBXVC+37sRM+I23nLkDodMOV1GjZnI3fT2X7n/MIqhYJQOvh51HnpI4VnouqMn/CN2xfEUdAUBCD7riSWs1L/32ZMf4jDqZlUKt5IwaPcn5fNs5Zwqof/gAgMCSYfjeNILppDAAH0zOY8/bnJG/bjQgMvG0kdds0r7Bc4lfHETtxMuQqjQf1pXUpdSx24mQSXHWs600l69hsVx3r5apjef75+Q/ivvyO/7z1AsGRERUSf0UcC7YuXM6qb35m3854zn7yXqJbNAFg1+p1rPhiCrnZOfgF+NNt5AXU79imQvI6Vu+8cDNnndqVvUn76XH6fR6N5VioKk899R6zZy8jJCSYZ5+9kw4dWpbY7oEHxrN48RoiI8MBePbZu2jXrjkHDqRz770vsWvXXnJycrjuugu56KLTKjsN40FVspktIvPLeL62iCwSkRUi0t8Nf6eBiHxzhNebisiaE/wbaSfy/tJobi4bJn5Bl//dQa+nHiV+0RLXD3qBpNVryIxPoPez42h7zUg2TPwcgPD69eg57mF6jnuYUx57CP+gIGp36wLAuo8m0nL4BfR68hFqd+vC1l//cHfopdq6fC2puxK44q1HGHzrpcx+96tSt5v/6Y+cdO5grnzrEYLDw1g7Y0H+a7k5ucz/dAqNu7Qr8p62Q3py7iO3VWj8eTQ3l9hPv6Tn6DsY/Owj7Fq4hAM7dxfZJmF1HGnxCQx54XFOuvZyYj/+osjrm6bNJLJBvSLPrfrwM9qOOJ9BT4+lXvcu/PtzxZeL5uaybuIXdL/7Dvo9/Si7S6ljiavXkBGfQP/nxtHhmpGs/fTz/NfWfz6ZWp060O/Zx+nzxMOE13dySlq3gYQVq+j7xMP0e/pRmp51eoXlsGtlHAd27+W8Vx6j142Xs+iDL0vdbsXnP9Bu6BDOf+UxgiLC+Gfm/KO+v8XAXpz64O0lPmvhu5Podtl5nPvCGBqffBJrf5ru1pxyc3NZ+tFkBt5/O2e9OJZt85eyb0fROrZ7ZRxpe/YydPxjnHzj5Sz9sCDuZgN7MfCBknHX7dSOs54fw1nPjyGyfh3WTvndbfEunjCZIQ/czrkvjWXLX0tJLRZvWd/zkd67Zsrv1O/YhvNfeYz6HdsQ54o3NyeHeW9+TM8bLmXYi2M545E7kQB/APrfeT3nPP8Q577wMAf3p7F14XK35Ai+t+/HffolPe65g/7PPMLuUnLZuzqO9D0JDHj+cTpcezlxnxTksm7SZGp3as+AZx+j35NjiKhfkFPTM0+l3xNj6PfEmEppYAJsX7GW/bv3MuL1R+l/y2XMfa/048Diz6bQ6ZzBXPrGowSHh7JhpvP7ElknmnPH3cXwlx+i6/D/MOedglznT/iGRl3aM+K1sVz04oNExdQr9bPdQXNzWf3Jl/S+9w6GPPcIOxcsYX/xOrYqjvT4BE598XFOuu5yVn1UtI79O20mEQ1KxpiZlExC3DpCo2tWWPwVdSyIatSAgXffRN22RRs/IZERDL73Fs59YQx9bruKv978pMJyO1YTv57NeVc96+kwjtmcOcvYsmUXv//+Lk88cTuPPfZ2mdved991TJnyGlOmvEa7ds6FlkmTfqZFi8b8+OPrTJz4DM899yGHDh2urPCrAKnE/1dNVbKRqap9ynjpVGC9qnZV1bnH8lkiUmZvraruUtXh5YnRk/Zv2kJonTqE1qmNX0AAdU85mcQVq4tss3fFaur16YWIUL1Fc7IzMjmYuq/INslr1xNapxahtaIByNgTT1SbVgDU7NCOhGXuOwk7ks2LY2k7+BREhHptmnEwPZP05KKxqio7Yv+mZR+nQdx2cE82LSrIefUvs2nRuwuh1YtegW3YoSUhke7pkTmalH+3EF6nNuGucmnQqwd7lq8qss2e5ato1Ncplxotm3M4I4MsV7lkJqeQsGoNjQf1LfKe9N3xRLvKpXbHtuxeuqLCc9m3aQthdesQ5sqlfs+TSShWxxJWrKaBK5eols057Kpj2ZmZpGzYSMMBTh5+AQEEunrFts+cTfOhZ+IXGAhAcLVqFZbD9qWraT6gJyJC7VbNOJyRSUZKyXq1J+5vmvR0er5bDOjJ9qWrj/r+uu1aERweXuJv7t+dQJ12zslO/U7t2LZ4pVtzSv5nC5H1ahNRtxb+AQE07t2dnUuLlsvOZatp2t+Ju5Yr7kxX3HXatSIoomTc9Tu3w8/faYzVatWUzOQUt8Sb5Io30hVvkz7d87/fPGV9z0d67w7XewCaD+jJ9qXOfrZ79TpqNG5IzSZOT1NwZER+b2Vej7Lm5JKTne3WRRl8ad9P3bSF8Lq1C+37PUgolkvC8lU0LJRLtiuXw5mZJG/4h5iBJfd9T9myZDWtBjm/L3VbN+NQGceBnWv+pnlv5zjQelBPtix2cq7Xtnl+L3nd1s1IT04F4FBGJnvW/UubU3sD4B8YQHAF5pryr1MueXWsYa8e7FlWtFx2L19Fo35OudQspY7Fr1xDk4F9S3x27KRv6DDiwgo9V62oY0H1hvWo3qBuib9Xs1kjwmpGARAVU5+cw9nkHPZsA+evxetJTnV7v0OFmTFjIeefPwQRoUuXtuzfn05CQvIxv19ESE/PQFVJT8+kevVIAlwX/cz/DyfcyBSRcBH5WURWicgaERkhIt1FZLaILBORaSJS37XtnyIyXkTmiMg6ETlZRL4TkY0i8mShzyyxF4pIF+B54GwRWSkioYW3E5HhIvKx698fi8jLIjILeM71+DURmS8im0RkuGu7/J5KEekgIotdn71aRFq5PtpfRN4XkTgR+V1EQl3btxCR31w5zhWRtq7nm4nIAhFZIiJPnOj3W5qslBRCatbIfxxcM4qDKUVPCg+mphbdpkYUB1NSi2wTv2gpdXuenP84omEDElc4P1oJS5dz0E0nmkeTlpRKRHRBrBHRUaQVa2RmHUgnODw0/0Q4olYU6Un78t+/aeFqOp7Zr1LiLUtWSiqhhfIIqVmDrGLfeVZy0XIJrVmDLNdJS9ykr2k34gIoNo4/MqYB8cudH9Rdi5e7rQFwJMXrWEiNKLKK17GU1FK2SSUjIZHAyAjWfPAJ8x95ijUTJpJ98CAAGXsSSPn7HxaOe5bFz7zEvk1bKiyHjOR9hEdH5T8OqxlFZnLR8jh4IJ2gsIJ6FVazBhmubY7l/cVFxdRnxzKnrLYuWk56knvLKjMllbBCdSw0OorMYnUsM3kfYYXiDj2GuAvb9OcC6p/U4cSDBTKSUwkvFG94KbGU9T0f6b2Z+w4QVqO6s32N6mTtPwA4jXyA6U+/wc8PPEvcj0V7/qY//QZf33w/gSEhNO7V1S05gq/t+8X269JySUklpFi+B1NSyUxIJCgygtgPPmXe2KeI/bBg3wfYNuNP5o15ktUffMrh9PQKzwUgo9jvS3jNKNKTSh4HCv++hEfXKHGhE2D9jPk06toegP3xSYRUi2D2m5/x7ehnmf32JA5nHSzxHnfJSkkltHj9KaVcim+Tt8/EfvY1HS69ACk2RHz38lWE1oiiuuvCTEWpqGPBsdi2aAU1m8bg77q4aY5NfHwS9erVyn9cr1408fFJpW47fvxEzj13FE8//X5+b+XIkUP5998d9O9/NcOGjWLMmBvdOkWhqpNK/F9V5Y7S/g+wS1VPUtWOwG/A68BwVe0OTACeKrT9IVUdALwDTAFuBzoC14hIdFl/RFVXAo8AX6lqF1XNPEpcrYHTVPUe1+P6QD/gHKC08Qq3AK+qahegB7DD9Xwr4E1V7QCkAnkTyN4DRrlyHA285Xr+VeBtVT0Z2FNWcCJyk4gsFZGla6dMPUoqx0CKVTLVUrYp+GdudjaJK1dR5+Tu+c+1u/4qdsyczeLHniY7Mwvxr6wpuyVjLZ7OkfKZ++G39LlqGH7+nj54lRLjsez8AvErYgmKjCSqWZMSL590w5VsnjGbOY88TXZWFn6VUS6lft1Fc9EyykRzczmwdTuNhgykz7gx+AcHsXnqNOc9ubkcTs+g59j7aT3iQla99X7pn+MWpcVXomKVsomU+VrJ9xfV+5Yr2DBtDj8/+CyHM7PwC3BvWZX+VR1LuRzbj1Dc978hfv406Xfy0Tcur2MogzLjPUoeuTm5JGzYRL87ruHMx+9m25JV7I5dn//6aQ/dwfC3nyE3O5s9azYcZ+BH4kv7/pH2iaO8NTeX/Vu303jIAPo9MQb/4GA2ufb9xkMGMPCFJ+j7xEOERFVn3RffujXsMmMq7Uk5tmNZYbvW/M2GmQvoecV5zntyckjctJ32Z/TnohcfIDA4mJXfV9xw5mPar8vYZM+KWIKrlaxj2QcP8feU32h70blujPQ4VOCxIE/q9l0s/3wKvW647PhiM6WfdpXyvd9999X89tvbfPvty+zbl8Z77zmz0ObNW0G7ds2YO/cTfvjhVcaNe4e0tIyKDttUIe74xYoFXhSR54CpQApOo/EPV2X0BwoPvP+x0PviVHU3gIhsAhoBpV8mOX5fq2pOocc/qGousFZESo6tgAXAGBGJAb5T1Y2u+De7GrgAy4CmIhIB9AG+LrTDBbv+25eChuhE4LnSglPV93Aaqtw2f9ZxnWWH1KhBVqEr2geTUwmOiiqyTXDxbVKKbpO0eg2RTRoTXL1guGJ4/Xp0HX0n4AydTVodezxhHZfVv8xh7R/O3Lc6LRuTVqjHJy0plXBXL0WekGoRHEzPJDcnBz9/f9ISUwmv6WyT8O82pr30MQBZB9LYumwtfv5+NO95UoXFX5qQGjXILJRHVnIKIcXzqBlVpFwyk1MIqRHF7iUriF+xmumr15B7OJvDmZksf+cjut1yLZEN6tH7vv8CkLY7noRVJzRN+NhyqVm0/mSlpBJcI+qo24S46lhwjSiiWjQDoF6Pbmz6eVr+83W7d3GG2DZvBiIcPpCWvxjIidowbTYbZ/4FQHSLJkV6LDKSUwktVh7BkREcyiioVxnJKfnbhBXr8Sjt/cVVb1iP08aMAmD/rnh2rohzS155wmpGkVGojmUmlYwpLDqKjEJxZx5D3ACbZy9k14o1DB7z32NuVBxLvIV7c9NLiaWs7zk3O7vM94ZWjyQjZR9hNaqTkbKPEFf9CYuOom67loRUc4bNN+zSgeQt26nfqW3+5/gHBRLTvRM7lq6mQeeic7jLy6f3/eQUgqOK5VIjiqxi+QbXiEJw8szf90/uyqafnfmyhX9rYgb2Y9n4Nyssh7hfZ7N+hvP7UrtFkyK/L+nJBb8deYr/vqQnpRT5DUraspPZb3/OWWNuJcS1KE54dA3Co6Oo07opAM16dWHlDxXXyHR6JYvVn+LlUjOq5DY1oti1eAV7lq8mfpVTx7IzM1n29ke0OucMMvYmMmuMM5AsKzmV2WOfZsBj95f47BNVUceCI0lPSuHPl96n7+1XEVmvthuy8H2TJv3M5MnO73WnTq3Ysycx/7U9e5KoU6fkvN2854KCArnwwtOYMOE7AL77bjo33TQcEaFJkwbExNRj06YddO7cuhIyqQqqbg9jZTnhrh9V/RvojtNofAangRXn6m3soqqdVLXwEmJ540lyC/0773GRRq+IPOUavlrWxKbCjbOQYq8VH4tT+G+VKHlV/RwYBmQC00RkSCnvy3HF6AekFsqxi6oWPlupqK4ZACKbNSEjIYHMvYnkZmcTv3gJtbp2LrJN7a6d2TN/IarKvn83ERAaUuREYU+xobIAh/bvd4LPzWXzT7/QcNCACsuh89kDuHT8A1w6/gGa9+zM+lmLnflxGzYTFBZS4iRARGjYsRX/zHeqwvpZi2h+SicArn73ca5+z/l/i95dGHjzJZXewASIat6E9PgEMlzlsmvhUuoVK5d6XTuz/S+nXFL+2URgWCghUdVpd8n5nP7qM5z28lN0u+16arVrQ7dbrgXgYKFy2fjjrzQZXHHlkqdasyZkFMpl96Il1CmWS50undnlyiX1n4I6FhxVnZDomqTvdjryk9auJ6JBfQDqdutC0jqnByl9Tzyak0OgG1cybHPmQM557iHOee4hGvU4iU1zFqGq7N24mcCw0PwhlnlEhLrtW7N1kTPX7d85i2jUw8kzpnvno76/uMx9zrBNzc0l9vvfaH2ae4dw12zRhAN7EkhLSCQnO5ttC5bRsHunIts07NaZLXOduBNdcR/thGz3yjjW/fQH/UffTEBwkNvijXbFe8AV79b5y2hULN6yvucjvTemeyc2zVkEwKY5i4hxlVmDzu1J3baL7IOHyM3JIX7dRqo3rM/hrKz8eXi5OTnsXBFHtVLmcZWXL+371ZsVzWX3oqUl9/2undlZKJeAUCeX4KjqhNSsQVr+vr8hf6GZrEJrAsQvW0lkTIMKy6HDWQO56MUHuejFB2l6Smc2/un8vsT/vZmgMo4DDTq0ZtMC5zjw95+LaHKyk3Pa3mT+ePF9Bo+6iqhCdSasRjUiomuQujMegJ2xG6hRgQv/RDVvQvqeBNITnHLZuXAp9boVq2PdOrN9nlMuyYXqWPsR53Pma89wxvin6HH79dRq34but15LtUYNOeutFzhj/FOcMf4pQmpGMdDV0+xuFXUsKMuh9AxmPfc2XS8bRp02Ldyej68aOXJo/gI+p53Wix9+mImqsnLleiIjw0ptZObN01RVpk9fSKtWTo95/fq1WbDAmYKVmJjC5s07iIlx33HXVH0n3JMpIg2AZFX9zDVH8iagtoj0VtUFIhIItFbV476kr6pjgDFH2CReRNoBG4ALgAPlSAEAEWkObFLV11z/7gxsKiOu/SKyWUQuVtWvxbns31lVVwF/AZcCnwEjyxvPkfj5+9Nm5AhWvPQa5OZSv38fIho2YMesOQDEDB5AdOeOJK5ew4L7x+IXFET766/Of3/OwUMkx62j3dVFw9uzcAk7Zs4GoE73rtTvX9b6S+7VpHsHti5by8RbxxEQHMipo67If+2nJ95m8O2XE1GzOn2uOo9pL33Eos+nUqtZDO1P633Uz5720kfsjPuHrP1pfHTDWHpeevYxva88/Pz96XjVpSx8/nVUc2k0oA+RMQ3YMtMpl6ZDBlDnpI4krFrDzHsfwT8oiC43XHXUz925YClbpjvlUr9HFxoNqJj4C/Pz96fdFSNY9uJraG4uDV11bLsrl0ZDBlDrpI7sXb2GufeNxT84iI6F6li7kSNY/e4EcrNzCKtdi46uPBsO6MOaDz/lrzHjkAB/Ot5wtdt6zYpr2LUDO1fG8cOdjxEQHESfWwrq1Yxn36T3TSMJqxlFt8vPZ+5rE1j11U/UaNqIloN7H/X9c1+bQPzajWQdSOPb28bQefhQWg3pw5a/lrLhd+c7anzKSbQY5N6y8vP3p/s1lzD7mTfJzc2l+aDeVG/UgH/+cNZBa3l6f+p37cCulXFMvcuJu+fNBXHPf20CCes2cvBAGlNuH0PH4UNpMbgPyz6eTM7hbP58+nUAols242Q3DC/z8/fnlGsvYcbTbzq3Hhjcm6hGDfjbFW/r0/uX+T2X9V6AjuedwZxXPuSfWfMJj67BgP/dAEBwRBjthg7hlzHPAULDrh2I6daRzNT9/PnCO+RkZ6O5udTr0IbWp5/wAuVF8vSlfb/9lZey5IXXXbcvcnLZ5sql8ZAB1Hbt+7PvfQT/4CA6F8ql/RUjWPXOR2h2DqF1atH5hisB2PDVd+zftgNBCK1Vkw7XVsjPYwmNunVg2/I4vrzjcQKCAxl0W8H+8OtTbzHg1ssJrxlFzyvPY8b4j1j65VSimzairWtBn2Xf/ErWgXT++sBZ9Vz8/Ljw+fsB6HP9xcx89WNys3OIrFuLQbdfUTIAN/Hz96fzVZeywFUujQf0oVpMAzbPcMql2akDqHtSR+JXrmH6aKeOdb3x6HWsslTUsWDb4pUs+fhrsvanMfP5t6nRJIbTHrqD9dNmsz9+L7Hf/Ursd78CcOpDowit7p5RM+Xxyeuj6N+7HbVqRPLPojd44uVv+OSrPz0Wz9EMHNiD2bOXcvrpNxEaGszTT9+Z/9qNNz7Gk0+Oom7daEaPfomUlH2oKm3bNufxx50V/W+7bQQPPvgK5557B6rK6NHXULOm+y9gVFV2n0yQE50PJSJnAi/g9EQeBm4FsoHXgOo4DdlXVPV9EfkTGK2qS0VkkOvf57g+p/BraapaontDRK4BeqjqHa7Hw3GGo24H1gARqnqNawGgqar6jWu74o/TVDVCRJq6nu8oIg8CV7hy2ANcDlTLe931vtGuv/GYiDQD3saZ6xkIfKmq41zPf+7K+1vg4dJyKex4h8tWVe2ifGdp6q0HfOcWsodyfWfIRp2QnKNv5CUO+8Re7wj0nSpG6iHfOTHI9qE61ijcd/b9+EzfWmGzWmCup0Nwm6fO+9DTIbhN5rbHPR2CG7X2ul+Z/Yf/qLQjcLXA06vk93PCjUxz4qyRWfVYI7NqskZm1WSNzKrJGplVkzUyqy5rZFZV1sg8kqrayPSdM2ljjDHGGGOM8bgq2e6rVL5zydYYY4wxxhhjjMdZT6YxxhhjjDHGuEnxe4v/f2Q9mcYYY4wxxhhj3MZ6Mo0xxhhjjDHGTawn03oyjTHGGGOMMca4kfVkGmOMMcYYY4zbWD+efQPGGGOMMcYYY9zGejKNMcYYY4wxxk1EbE6m9WQaY4wxxhhjjHEb68k0xhhjjDHGGLexnkzryTTGGGOMMcYY4zbWk2mMMcYYY4wxbmL3yQRRVU/H8P/e+tSpPlEIG/f7ezoEt8n1iRJx+PnQcS71kO8MvogKyvV0CG6zLtV3rlfWDfWdcjmY4+kI3MeXygUgwHcOZSRm+U4yV7dq5ukQ3Ca08aOeDsFtMrd94XVnMhnZcyvtTDIsoH+V/H5858zAGGOMMaaK86UGpjGmLLaj2zdgjDHGGGOMMcZtrJFpjDHGGGOMMcZtbLisMcYYY4wxxriJLfxjPZnGGGOMMcYYY9zIejKNMcYYY4wxxk1ErCfTejKNMcYYY4wxxriN9WQaY4wxxhhjjNtYT6b1ZBpjjDHGGGOMcRvryTTGGGOMMcYYNxHrx7NvwBhjjDHGGGOM+1hPpjHGGGOMMca4jc3JtJ5MY4wxxhhjjDFuYz2ZxhhjjDHGGOMmdp9Ma2T6BFXl/Zd/YNn8dQSHBHHn2Etp0TamxHYvPfIZ/6zbQUCAP63aN+K2By8mIMCf7ybOYs605QDk5OSyY0s8n/42jsjqYZWdCqrKlLe+Y93idQQFBzLi3suJadWoxHbzfpjL3O9nk7Qrkce/eZLw6hEArJkfy7SPf0FE8PP357zbLqBZx+aVnQbg5PLjW9+xfsk6AoMDuWR06bn8NWUu81y5PPp1QS5x82OZ9klBLsNu9Wwu3lwuqsrv737LP0vXEhgcxLn/G0n9liXjT9mTxPfPfUxmWgb1W8Rw3j1X4h8YQFZ6JlNe/JR9e1PIzcml14VD6HJ6LwAWfT+LFb8vQESo3aQ+w/43koCgwErLy9vLZeFH37B9eRwBwUEMuP1KajUvGf+B+ERmvfIRB9MyiG7WiIGjrsI/MIDUnXuY8+ZnJG3eQY/LzqHTsNMASN0Zz6zxEwren5BEtxFD6Th0cIXm8sd73/Lv0rUEBAdx7l0jqVdKHUvdk8QPz39M5oEM6rWMYdjdTh1b8OxEEQAAIABJREFU+O0M1vy5FIDcnFySduzhrklPExoZzuIfZrHy9wWAUKdpfc65q2LrmKoy6/1v2bzMyeU/d46kbouSueyLT2LqCx+TlZZBneYxnP0/JxeA7bEbmfXhd+Rm5xBaLZwRT99J9qHDfPXQq+QcziY3J5dWfbrQ9/KzKyyP0vI6kWPy8hlL+XPyDACCQ4O5YNTFNGjRsNLiL0xV+f7Ngn3/svtKz2XuD3OZ852Ty7hvnyTClUuebeu38ep/x3PVw1dz0oAulRV+xe4vU/5k5bQFgNLlzN6ccl7F7fel5fXUU+8xe/YyQkKCefbZO+nQoWWJ7R54YDyLF68hMjIcgGefvYt27Zpz4EA69977Ert27SUnJ4frrruQiy46rdLiP1bvvHAzZ53alb1J++lx+n2eDsdUUV43XFZEvhCR1SLyPzd93i8iEnWE17eISK0T+Pw/RaRHed9/LJbNX8/u7Ym8882D3P7Axbz9/LelbjfwzO68Nfl+Xvt8NIcOHuaPKYsAuPDKwbzy2T288tk9XHnb2XTo2sIjDUyA9YvXsXfnXh74eAzD7xrBt699Xep2zTo24+bnbqVG3RpFnm/VtTV3v3sfd797H5eMvozJL39ZGWGXav2SdSTu3Mt9H43hortG8H0ZuTTt0Iwbny2ZS8uurfnfO/fxv3fu45J7LuMbT+bi5eXy79K1JO/ay23vj+XsUSP49c3JpW4386Mp9Dx/ELe/P5aQiDDXiT0snTqXWo3qcdMbD3Dls6OY/sEP5BzOZn9iKot/ms31r4zm5rceRHNziZu9vNLy8vZy2bFiLft37+Xi1x+l382XMf/90v/+kklT6HDOYC5+/VGCI0L5e6ZTLsER4fS+7mI6nTukyPZRDetywYsPcsGLD3Lec/cTEBRIk1NOqtBc8urYLe+N5ew7RvDbW2XUsY+ncPJ5g7j1/bGEhIex8g8nl14XncoNr9/PDa/fz+Crz6Fxx5aERoZzIDGVJT/N5trxo7nprQfJzc1l7ZyKrWObl60lZfderntnLKffPoLpb5eey5xPptB92CCuf8fZX2KnO7lkpWUw/Z3JnD/mRq554yHOve86APwDA7j4iVFc9eoDXPnK/WxZvo5dGzZXaC6FnegxuWa9aG55cRR3v3s/p15+Bt++8lVlhF2qdYudXB76ZAwX/28E37xaxr7foRm3Pl8yF3AaZ1M/+Ik2PdpWdLglVNT+krBlFyunLeDal+/hhtfv55/FcSTvTKi0vObMWcaWLbv4/fd3eeKJ23nssbfL3Pa++65jypTXmDLlNdq1cy7uTZr0My1aNObHH19n4sRneO65Dzl06HBlhX/MJn49m/OuetbTYVRxUon/r5q8qpEpIvWAPqraWVXHH+N7jthbq6pnq2qqWwL0kMVz1jD4rO6ICG06NSH9QCbJiftLbNejbztEBBGhVYfGJCaUTHvu7ysYcEbXygi7VHELYulx2smICE3aNyUrLZP9SftKbNewZQw160WXeD44NDh/iMKhrIMe3fXWzo+l2+muXNo1JTP9BHPxYDLeXi4bFsbSacgpiAgxbZuRlZ7JgeSi8asqW1ZvpF0/52p+51NPYcPCWABE4FDmQVSVQ5mHCI0Mw8/fOXzm5uSSfegwuTk5HD54mIjoapWWl7eXy9Ylq2k50CmXOq2bcSg9k4yUkuWya83fNOvlHJdaDuzJ1iWrAAitHkntlk3wC/Av82/sWrOByHq1iaxds+ISAf5eVFDHGrrqWFopdWxroTrW6dRT+HtBbInPipuznPYDuuc/LlzHsg8eJqJmxdaxfxfH0n6wk0uDNs04WEYu21ZvpHVfJ5cOQ07hH9f+sn7OMlr1Polqru88LCoScIaPBYUGu3LKITcnB6nEWneix+SmHZoRFulcgG3crin7Eku+t7KsmR9LD1cuTds3JbOMfT+mVem5AMz9YQ6d+3cmMiqi1NcrUkXtL0k74mnYtgmBIUH4+fvTuGNLNixYXfEJucyYsZDzzx+CiNClS1v2708nISH5mN8vIqSnZ6CqpKdnUr16JAFHOL55yl+L15OcmubpMEwV59HhsiLSFJiqqh1dj0cDEcAgYBEwGIgCrlfVucDvQB0RWQmMAp4ARqvqUldv41JVbSoi1wBDgRAgXEQ+BYYBYUAL4HtVvc/1N7cAPYBMYDIQA/gDT6hq3mXKUSJyLhAIXKyq60UkHHgd6ITzPT6mqlNEJBT4CGgPrANC3f29FZe0dx+16hZ0xtaqU52kvfuoWav0E5Hs7Bz+/HUZN/zv/CLPH8w6xPKF67lp9IUVGu+R7EvcR1Sdgiuu1WtFsS9xH9Wiqx/zZ8TOW80vE6aSlprG9U/eWBFhHpN9SfuIql2QS1StKPYlHV8ua+at5tcJU0nbl8Z1T3gwFy8vlwNJ+6hWu2AfqVYrigNJ+4isWRB/5v50QsJD8fN3ftAjXdsA9DhnAJPHvcerV47lYGYWF95/LeLnR7VaUfS+cAivXfMogUGBNOvWlhbd2lVaXt5eLhnJqYRHF8QfFh1FenIqYTUK4j94IJ2gsIJyCY+uQXrysZ/cb/prGS36dj/6hicoLWkf1WoV1LHIaKf+RByhjlUrVMfyHM46xKZl6zjzluHO59SKoucFQ3jj2kcJCAqkede2NK/gOpaWtI/IwrnUiiKteC4HiuYSER2V30hI2ZVATnYOX415jUOZWXQ7ZxAdhpwCOA3mz+55gdTde+lydn/qt2laobkU5o5jcp4lvy2kzcmVt68Xtz+xWC61j2/fT01MJfavWG574Xa+2rCtosIsU0XtL7Wb1Gf2p1PJ2J9OYFAg/y5dS71WjSshI0d8fBL16hUMfqtXL5r4+CTq1Cl5kWv8+Im8+eaX9O7dmdGjryEoKJCRI4dy661P0r//1aSnZzJ+/H34+XlVf5BxsftkVu05mQGqeoqInA08CpyG01Ccqqpd4KiTansDnVU12dXo7AJ0BQ4CG0TkdVXdXmj7/wC7VHWo67MLH6kTVbWbiNwGjAZuAMYAM1X1Otdw28UiMh24GchQ1c4i0hmo8LFzqiWfO9I3887z39KhS3M6dC0692rx3DjadW7msaGyUEYux9mF16lfZzr168y/q/9l2se/cvPzt7kpuuNUarkcXy4d+3WmY7/ObFr9L9M++ZWbnvNMLl5fLqUkUDx6La3AXDYtX0fd5jFc8cwoUnYnMunhN2ncsTm5OcqGhbHcMeFRQsLD+PaZCcTOXEKnISe7OYHSeXu5lH7skmLbHL3sypJzOJttS2M5+fJh5Yju+JQWZ/FAS6tjxYtr4+I1xLRrRqhrrlZmWgYbF8Vy24dOHfv+2QmsmbWEjoMrro6V+p2X2GHK3iY3J5eEf7dz8RN3cPjQYb64bzz12zSlZsM6+Pn7cdUr95OVlsGPz3xA4tZd1GrSoAKyKIUbjskA/6zcyJLfFnLr+DvdEFT5lFbdjme4y5S3vuecG87NH5FR2Spqf6nVqB69hp/GF2PfJCgkmDrNGlZqjsd6TL777qupXbsGhw9nM3bsG7z33jfcccdlzJu3gnbtmvHpp0+xbdturr12LD16dCAiwnPnZcaUV1VuZH7n+u8yoGk53v+HqhYeozBDVfcBiMhaoAlQuJEZC7woIs/hNGTnlhFLXjffGcAwV+8rOL2mjYEBwGsAqrpaREodpyEiNwE3ATw+/nYuueY/x5Xcz1/Py59T2bJ9IxLjC4a+Jibso2bt0q9mfvnBNPanpHHbc9eUeG3uHyvp74Ghsn9NmcuiX5x5Fo3aNCY1ISX/tX2JqVQr5/DDFp1b8OXuRNL3peUv3FDR5v9YLJe9BbmknkAuzTu3IOmFys3F28tl6dQ5rPjNib9+68bs31uwj+xPTCWi2BX/sGoRZKVnkpuTg5+/PwcSU4l0bbPqj0X0ufh0RISaDWoTVTeaxO0J7EtIJqpuNOHVneGAbfucxI51myu0kent5bL2t9lsmD4fgFotm5CeVBB/RlIqYTWLlktItQgOZRSUS3pSSoltyrJj5VqimzUiNKpihpcunTrHtcAINGjVmP2JBXXsQFJqkZ5yKFnH9iemFum5AVg7ZzkdBhb0vG5ZuaFIHWvT26lj7m5krvh5DrGu+W71WjbmQOFcElMJLxZnaLFc0pJSCXf1QEdERxFaLZzAkGACQ4KJ6dCCvVt2UrNhnfz3h0SEEdOpFZuXr6vQRqa7j8m7N+3im/Ffcv1TNxNeLdytsR7NvClzWZiXS+tiuexNpfpx5LL97+1MfOoTANL3pbNu8Tr8/P3o1Leze4MupDL2F4AuZ/Smyxm9Afjzk5+K9MpXhEmTfmby5GkAdOrUij17EvNf27On9F7MvOeCggK58MLTmDDBOc387rvp3HTTcGdId5MGxMTUY9OmHXTu3LpCczCmIni6kZlN0XmhIYX+fdD13xzKjrPw+0OKvZZe7PHBQv8u8Zmq+reIdAfOBp4Rkd9VddwRYhHgIlXdUPhzXFesyu4SKfh77wHvAaxPnXrU7YsbenE/hl7cD4Cl89by8zd/0f+Mrvy9ZhvhESGlDpX9fcpCli/cwBNv3Fpi+EV6WiZxK/7l7scvP95QTljf8/rT97z+AKxdFMdfU+bSZXA3tq3bSkh46HENZUrcuZfoBrUQEXZs3E7O4RzCKvFEoM+w/vQZ5uSyblEc86fMpcugbmxbv5XQE80lu3Jz8fZy6XHOAHqcMwCAjYvjWDp1Dh0GdmPnhi2EhIeUOKEREZp2asW6eSvpMLA7q2cspnXPTgBUq1ODzas20LhjC9JS9pO8M4Ea9aJBlZ0btnA46xABwYFsXvU3DUpZIdGdvL1c2v9nIO3/MxCAbcvWsO63OTTv2529G7cQGBZaZKgsOOVSv0NrNi9cQYu+Pfhn9iIan3xsJ8L/zltKi34VN1S2cB37Z4lTx9oP6MauDVsIDgspcUIsIjQpVMdiZyymda9O+a9npWeybc0/DBt9Zf5z1WrXKFLHtqz6m3qlrCJ6oroOHUDXoU4um5bGseLnObTt343df28hOLz0XBp3asXff62k7YDuxM1cTEvX/tKyZydmvvcNuTk55GTnsPvvrXQfNoiMfQfw8/cnJCKMwwcPsW3VBk6+sGJXznTnMTklIYVPx03g0vuuoHZMnaO/wc36ndeffnn7/sI45k2ZS9fB3dhajn3/4c8eyf/3F89Pon2vDhXawITK2V8A0lMPEB4Vyb6EZNYvWMXVL95doXmNHDmUkSOHAvDnn0v47LOpDB06gFWrNhAZGVZqIzMhIZk6dWqiqkyfvpBWrZoAUL9+bRYsWEWPHh1ITExh8+YdxMTUrdD4TUWpugvyVBYpdchCZf1xkUBgN9AGSANmA7/hzMksba5lU4rO4fwAWKaqb4vIXcBdheZk9lDVO1zbFX88FXhRVf8sNCczCEhW1SwROR+4RlXPz3tdVRNdq8S+qKqDRORpoBowSlVVRLqq6goRuRtor6o3iEhHYCXQS1WXlvU9lKeRWZiq8u4L37Fi4QaCQwIZNfZSWrVzTkLG3fU+t4+5hOja1bmgz73UqVeD0DBn4YVegzpx6Q1nADBj6mKWL9jAvU9dWebfOZqN+098crqq8v3r37Jh6ToCg4MYMfoyGrVx5lN88NC7XHz3pVSvVZ2538/mz8kzOZB8gIioCNqe0p5L7rmUmV9OZ9n0pfj7+xEYHMg5N51Xrlsy5Lpht1BVfnjDySUoOIiLR19Go9ZOLh+OeZfhd19K9ejqzPt+NrO/dnIJd+Vy8d2XMuur6SyfvhQ/Vy5DbyxfLn5uOM5VlXJJPVS+YU+qym9vf82/y9bl38KkgWuezhePvsM5/72MyOjqpOxO5Pu85fKbx3DevVcSEBjIgaR9/Dj+M9KSnQW1+gw/Lb+3cvZnv7B27nL8/P2p27wh59x5GQGBR7+9RFRQbrlyKZ5XVSiXdanlu16pqiz4cDI7Vq4jICiQ/rdfQe0WzsnWtKffot8tlxNeM4r98YnMGv8RB9PSiW7WiEH/vQr/wEAyUvYz5YHnOZyZhYgQEBLMRePHEBQWSvbBQ3x5y8Nc8sbjBIUf+9T4uqHlKxdVZdo7X7PJVcfOuWsk9V117KtH3+HsvDq2J5EfnnNu+1G3eQzDRl+ZX19WT1/Ev8vWccH91xT57DmTXHXMz596LRpy9n+PrY4dzClXKqgqM979mi0rnFzOHDUyf17bd+Pe4YzbLyMiujqpexL5+cWPyTrg3MLkrLsLclny3QzWzFiI+PnR6fRedB82mL1bdvLrK5+huYqq0qZvF3pfetYxxVTecime14kck79++UvWzFuVPw/az9+fO9+857jjCHDD6E1V5bvXv3XdjiWIy+4t2Pffe+hdRrj2/Tnfz2bWV659v0YE7U5pz4h7Li3yWXmNzPLewiQx6/gTqsj95dP7XiHzQDr+/v6cesMFNOvS5pjjurpVs+POpXhe48a9w9y5ywkNDebpp++kU6dWANx442M8+eQo6taN5qqrxpCSsg9VpW3b5jz++G2Eh4cSH5/Egw++wt69KagqN944nPPKeQuW0MaPnlAuR/LJ66Po37sdtWpEkpC4jyde/oZPvvqzwv5e5rYvvK7Fdjh3ZaU1sAL9ulTJ78ejjUwAEfkv8F9gM7AT2MKxNzLb4izWkwbMBK44gUZmd+AFIBc4DNzq+vtbKL2RGQq8AvTBuVyxRVXPKbbwz0qgJfDfimxkVhXuaGRWFe5oZFYV7mhkVhXlbWRWRe5oZFYV5W1kVkXuaMxUFeVtZFZFvlQu7mhkViXlaWRWVSfayKxKKrKRWdm8sZGZnbuq0s4kA/xOqpLfj8cbmcYamVWRNTKrJmtkVk3WyKyarJFZNVkjs+qyRmbVZI3MI6uqjUzfOTMwxhhjjDHGGA873pXefZHvXH4yxhhjjDHGGONx1pNpjDHGGGOMMW5j/Xj2DRhjjDHGGGOMcRvryTTGGGOMMcYYNxG7T6b1ZBpjjDHGGGOMcR/ryTTGGGOMMcYYt7GeTOvJNMYYY4wxxhjjNtaTaYwxxhhjjDFuYvfJtJ5MY4wxxhhjjDFuZD2ZxhhjjDHGGOM21o9n34AxxhhjjDHGGLexRqYxxhhjjDHGGLex4bLGGGOMMcYY4yZitzBBVNXTMZhKICI3qep7no7DHSyXqslyqZosl6rJcqmafCkX8K18LJeqyZdyMe5lw2X//7jJ0wG4keVSNVkuVZPlUjVZLlWTL+UCvpWP5VI1+VIuxo2skWmMMcYYY4wxxm2skWmMMcYYY4wxxm2skfn/hy+Nl7dcqibLpWqyXKomy6Vq8qVcwLfysVyqJl/KxbiRLfxjjDHGGGOMMcZtrCfTGGOMMcYYY4zbWCPTGGOMMcYYY4zbWCPTGGOMMcYYY4zbWCPTGGOMMcYYY4zbBHg6AFOxRKQJ0EpVp4tIKBCgqgc8HVd5iEhHoD0Qkvecqn7quYjKR0SeB54EMoHfgJOAu1T1M48GVg4icifwEXAA+ADoCjygqr97NLBy8IVyEZG7j/S6qr5cWbG4i4g0A0YBTSn0m6WqwzwVU3mJyJ2q+urRnvMGIvITUHzlwH3AUuBdVc2q/KiMrxGRGkAriv7uz/FcRP9/iUi3I72uqssrKxbjHWx1WR8mIjcCNwE1VbWFiLQC3lHVUz0c2nETkUeBQTiNzF+As4B5qjrck3GVh4isVNUuInIBcD7wP2CWqp7k4dCOm4isUtWTRORM4HZgLPCRqh7xx6gq8oVyce0nAG2Ak4EfXY/PBeao6g0eCewEiMgq4EMgFsjNe15VZ3ssqHISkeXF9w0RWaGqXT0VU3mJyKtAbeAL11MjgD1AKFBNVa/0VGzHS0RiKbvB/KSqJlV+VOUjIgcoO5d7VHVT5UdVPiJyA3AnEAOsBHoBC1R1iEcDOw5llEc+Va1WieGcEBGZ5fpnCNADWAUI0BlYpKr9PBWbqZqsJ9O33Q6cAiwCUNWNIlLHsyGV23CcnqUVqnqtiNTF6TnzRoGu/54NfKGqySLiyXhORF7gZ+M0LleJ9ybj9eWiqo8DiMjvQLe8UQsi8hjwtQdDOxFZqvqap4M4ESJyGXA50ExEfiz0UiTgNQ2YYrqq6oBCj38SkTmqOkBE4jwWVfn8CuQAn7seX+r6737gY5yLNN7iZWAXTi6Ck0s9YAMwAedirbe4E+di2UJVHSwibYHHPRzTcVHVSAARGYdzEWYiTrmMxNn/vYaqDgYQkS+Bm1Q11vW4IzDak7GZqskamb7toKoeyjtRFpEAjnBFrYrLVNVcEckWkWpAAtDc00GV008ish5nWOZtIlIb8NahZctcDZpmwIMiEkmh3iYv40vl0hg4VOjxIZzhpt7oVVcP7e/AwbwnvWxo1nxgN1ALeKnQ8weA1R6J6MTVFpHGqroNQEQa4+QHReueN+irqn0LPY4Vkb9Uta+IXOGxqMrnP6ras9Dj90RkoaqOE5GHPBZV+WSpapaIICLBqrpeRNp4OqhyOrNYubwtIouA5z0V0Alom9fABFDVNSLSxZMBmarJGpm+bbbrRyVURE4HbgN+8nBM5bVURKKA94FlQBqw2LMhlY+qPiAizwH7VTVHRNKB8zwdVzldD3QBNqlqhohEA9d6OKZyKaVcMvDecpkILBaR73EuLF0AeN38ZZdOwJXAEAouYKjrsVdQ1a3AVqC3p2Nxo3uAeSLyL07PTDOcizPhwCcejez4RYhIT1VdBCAipwARrteyPRdWueSKyCXAN67HhaeUeNtF5h2u3/0fgD9EJAWnl9Yb5YjISOBLnHK4DKf33ButE5EPgM9wcrkCWOfZkExVZHMyfZiI+OE0As7AOQmYBnygXl7oItIUZ86PV/YAiIg/MJSSC5l43aIsACLSmZK5fOexgMpJRMKAu4HGqnqTaw5zG1Wd6uHQykVEugN5c2TmqOoKT8ZTXq7e5c6q6m29YyWIyIXAc0AdnGOyAOpN87IKE5FgoC1OHuu9dbEfETkZZyhpBE4u+4EbgDhgqKpO9mB4x0VEmgOv4lzQUGAhzvzynUB3VZ3nwfDKTUQGAtWB37zxWOA6b3kV6ItTLn/hLCy3xXNRlY+IhAC3AnnD5ecAb3vr/m8qjjUyfZjrinKWqua4HvsDwaqa4dnIjp9rnt9IoLlr2E9joJ6qel1vpoj8gjMMs/hCJl411wRARCbgTPqPo1Avk6pe57moykdEvsLpJb9KVTu6VmNeoKpeOwzINQe78KqM2zwYTrm4ymWUqiZ4OpYTJSL/AOeqqk9c9ReRPpS8wOStPeaISHWc86JUT8diHCLSD2eF/I9cUxgiVHWzp+P6/871+9hYVTd4OhZTddlwWd82AzgNZ2gpOKv+/Q708VhE5fcWTiNmCDAOZy7TtziLAnibGFXt7Okg3KSXqrb3dBBu0kJVR7gWaUFVM711ESMRGYYz968BzvzlxsB6oIMn4yqnusB6EVlC0TmZXncLEyDehxqYE4EWOKt+5g37U7xwWLarR/YiXA3mvN1eVcd5MKxycTXEbqRk498bL/w9irOKaRucW2UF4gzR7Huk91VFItIaeBuo67qI2RkYpqpPeji04+b6fXkBCMJZzKwLMM5Lj8mmAlkj07eFqGpeAxNVTXMNCfRGPVW1m4isAFDVFBEJ8nRQ5fSriJzhjfeSLMUCEWmvqms9HYgbHHJdnVUAEWlBoUaNl3kCZ7n/6araVUQG48wB8kaPHn0Tr7HU1TP7A0UbzF43vBzn5L+9t0+/cJmCc5uPZXjvPp9nCjAXmI73zvnLcwHOvZeXA6jqLtfict7ofeBe4F0AVV0tIp/j3JvZ2zyKc+eCPwFUdaVrOLAxRVgj07eli0i3vFUYXXO0Mj0cU3kddg33zWsA1MZ7VzFdCHzvmjN7GO+el/UJTkNzD87JWV4u3thT+yjwG9BIRCbhXC2/xqMRld9hVU0SET8R8VPVWa5FjbyOqs4W55ZFeaMWFnvx0NlqQAbOPPk8CnhjI3MNzq0xdns6EDeIUdX/eDoINwlT1fs9HYSbHFJVFZG83/1wTwd0AsJUdXGxwTHetqhUnmxV3eelA31MJbJGpm+7C/haRPJWY6uPc8Nsb/Qa8D1QR0Sewlkx72HPhlRuL+EsyhDrA70AE3BW/iwyv9QbqeofIrIcpwdQgDtVNdHDYZVXqohE4PRoTBKRBLz0hMa1UuYLOFfNBXhdRO5V1W+O+MYqSFW9cuXlMtQC1orIYrx/GPN8EelU+LYMXmyqiJytqr94OhA3mCwi7wJRInIjcB1Oj6A3SnSNjslrMA/Hey/QrBGRywF/1wJ5/8W5TZMxRdjCPz5ORAJx5jPkrf532MMhHTdXj18vIBk4FSeXGd46t0lEpgFnqapXN8oARGSmqnrNrSRKIyJtXfdf61ba6152P0agYNEvCm76XR2YpKpJHg2sHERkFXB6Xu+laxTDdFU9ybORHT8fm5c1sLTnVXV2ZcdyokRkLdAS2IyXj8gQkQNAOE4eXjtSxjUfPgZn9eL8FfJV9Q+PBlZOrlV/38NZEyMFp65d4aWry4YBYyh654InbHVZU5w1Mn2QiAxR1Zmu5fJL8Mb5PyKyQFV94h5zIvIx0Bz4laI9AF53CxMReQuIwrn/qlfOMROR91y3LJlVysvqrY1oXxliKiKxqtqp0GM/YFXh57yFiMzGNS9LVbu6nlujqh09G9n/byLSpLTnXfc3NR4iIstUtbun43An1wVAP1U94OlYjKloNlzWNw0EZgLnlvKat87/+V1ELgK+84Ehpptd/w9y/d+bheI0Lr12jpmrgekHPKyqf3k6HnfwpSGmwG+u3v8vXI9HAN46FNDr52WJyDxV7efqMSt8LPa6HjMRqaaq+3FWK/dqvjgiA1goIier6hJPB3KifGwF49bAaEquYOyVF2RNxbGeTB/lOmke7k03kT6SQkOAsikYBuhVJzSAoX7FAAAZEUlEQVTFuVbJ08IrABvP8bHecp8ZYgrgGpXRD2e/n6Oq33s4pHIRkV+BO4CvXatlDweuV9WzPBza/0siMlVVzxGRzTgN5sKtf1XV5h4K7bj54ogM1zDm1sBWIB3vHsb8GwUrGOev+quqL3ksqHJy/b68Q8lclnksKFMlWSPTh4nIHFUd4Ok43EVEagKtKHpzeW+c/9MRmAjUdD2VCFylqnGei6p8RCQGeB1nJVYF5uEsmLPDo4GVg4g8DqzGB3rLfWmIKeQP/T0Fp45589BfX5qXNVFVrzzac6ZyiYgUP36JSIg3zpfzpWHMvjQs3heHMZuKYY1MHyYiY3FuWfIVzlVAAFQ12WNBlZOI3ADcibMQwEqchYDmq+qpHg2sHERkPjBGVWe5Hg8CnlbVPh4NrBxE5A/gc5xGM8AVwEhVPd1zUZVPod7yHJz9xmt7y0XkBaAzRYeYrvbGWxuUMvS3P+CtQ38B35iXJSLLVbVboccBOHWsvQfDKjcRaQg0oejwvzmei6h8RGSCql5X6HE48KM3/lbmEZE6FL24vM2D4ZSLiLwHvO7NKxi7LvSDs5psAs6K/4XXYvC6c0tTsayR6cMKDQEqwpuGAOURkVicRUz+r717j7K0qs88/n0akZs2DYGooBhCEBZyB20U0CESL8MlKpdZKIqQSTLoBJSJY8AQL6gIw0UYs8ALYhvEBIcIiImILEC5KjRgM5BEA5IR1AmMQit3eOaP/R76VFEtfU5ddu2X57PWWafO211rPbWqqvvsd//273ed7e0lbQl8xHZzI1kk3TK5bHGqay2QdLPt7Z/pWsydoa6Mr6AfJaa9Kf2VtAh4J08/y3RErUyjknQ0cAzlPPaDg8vAo8BnbR9dK9u4VGbI/ifgNlaU/9kNjmORdBywge3DJa0HfAP4nO2zK0cbmaR9KSO/NqIsal4K3G775VWDjaB772LK7/vmwB002sF4JWXlA02Vl8fcSOOfftsKeDfljaYpM/POrJpofA/bflgSktboGhxsUTvUmO7odpmHd//urJhnOu6VdDArdswOApobkzHQvakZlJhfYfvimnnGYduSLujKmZppwPQbLJhUHnsfsKBWmGn6B+A6Gp4ra/t44HhJx7e4oFyJNwNb2H7kGf/mPGf7WEknSDoT2An4pO3za+ca03GUqqVv295B0h6U/2NasnftADPF9qa1M0RbssjstyXAA8Dp3euDumsHVks0vp90uwAXAJdK+gVwT+VM4zoM+AhlASDgO0CrQ9oPAz4NnNq9vrq71hxJn6Ts/n25u3SkpN1s/0XFWOPqTVdG+tVddk3bR9UOMRNsH93tlE0+J99ciSlld2l1hkr/WjNpZNn3gGO7Z0t6a0tjpYY8Zvs+SQskLbB9ebfr3IzB+VFJmwE/sf1Id0RmW+BLNbONS9IBwDdtL5f0l8COlDmZN1WOFvNMymV7rE9lmcNUhoCvS/lH7tHaecYlaSHwZLrLzg+SfgBsb/vJ7vVqwE0tlTMN9KUrYw9Lf98H/Aq4mMbPMq3knPy1jXYxPR/YDriMid+XlsqYf1M5rIfPabZC0rcpu8zHAxtQSmZf0Wj/gpuBnSml8pcAF1F2z/9jzVzjkPQD29tK2o3yvTkJOMb24srRYp7JTma/3SRpF9vXAUhaTNlpalqLHWWHSdqGcgdz/e71vcAhtm+tGmwMfeou21kEDN7wr1szyDT1YiRGD0t/H6U0MfogK87LG2jxLNORrDgnv8fgnHzlTOO6qHs0y/ah3Y2xI2yf+oyfMI91R2IeAf6QMrLsfcDbKf8mNzdXsvOk7ce7HedP2f6fklrd+RucW94LOMP2hZI+XDFPzFNZZPbbYuCdkgad2DYBbh8cRG9tV6NHPgMcNam77GCsQWvOpnSXPaB7fXB3rbnuspQ7sjd1c+ZEOZt5TN1I47F9V/eG8wW0/+98n0p/jwJ+z/a9tYPMgN6ck7e9RNJzKbv/AP9s+7GamcZh+4nuXHnTi0zgWkoJ5plDI3GWVMwzEx6TdBCl8dc+3bXVK+aZjrslfQbYEzhB0hq0e04+ZlHrbz7iN3tj7QAxpXUGC0wA21d0beZbtOGkroVflPTeammmwfZXJF1B2Z0R8AHbP6ubajyS/gz4EPBzVjSYMeUcUGv2AP5UUtOlv53/zYqOrK3rzTn57kbfEuDHlJ+vl0g6pNHzpddI+jRPH122tF6kkT1X0iHAqyedNQWg0fOlhwL/Bfi47TslbQqcUznTuA6kvL88yfYvJb0IeH/lTDEP5UxmxByT9DVgKRO7y+5s+831Uo2nOzPzRSZ2lz20xZlski6bnHuqay2Q9CNgse1mO/0OqF8D2b8GvBy4nEbP/k2l9XPykm4E3mb7n7vXLwO+4gYHzneVGJO5pbOy3Vm/t1MWM5PLmJs8X9oHkhbafmBoXuYELZ4tj9mVncyIuTfcXRb6013WwDU01l1W0prA2sAGXbfMwQywhZT5bC36P8D9tUPMkI8NlcwBIOlvgHes5O/PZxd0j17oFgOb2z67m1+6MW2OY1p9sMAEsP0vkposZbS9R+0M02X7KuAqSTfYPqt2numQdJ7tA4fmZU7QWEXGuZSRLDfy9HmZrZ4tj1mUncyIOdSdk7vE9p61s0xX97UssX1w7SzTIelI4L2UBeXddOWYwHLKcPm/rhhvLJLOAragDGIf3jE7pVqoMUlaanvHoderActsb1Ux1tgkrQVsMryoaZGkD1G6ZW5h+2WSNgK+anvXytFGJukLlN/5QXXJ24Hn2G7y5p+kvSg75sOjZZprmNMdI3kf5fflTyRtTvl5a2Z+saQX2f5pnyoyIlZVDupGzCHbTwAPSmq5cynw1NeyYdcwo1m2T+uGTH+cMsJkU0rzojsoDSha9G/ApcBzgecPPZoh6WhJy4FtJT3QPZZTxhhcWDneWCTtQxn38c3u9faSWu1q+hZgX7pzf7bvobGfsSGHU87LHkHpmnsb5fxccySdSZkl+2eUG2YHAFMucBrwBUpH5kFTvJ8AH6sXZ3S2f9o93zXVo3a+cUnaWNKrJb1m8KidKeaf7GRGzDFJ51Fmyl3KxMYMzZ3L6jrM7Ug5NzP8tbS4YzY8++sTwMlk9ld1ko63fXTtHDOhO/v3+8AVtnfori2zvU3dZKOT9D3brxzsNHe7Ttc2Vv7XO0P/jg2enwf8ve3X1842qq5cdmdJNw39vjQ567trYHQC8NuUxf+ggdnCqsHGIOkEyo2M21gxzsS2962XKuajnMmMmHvf6B59cE/3WEC7uxgDw7O/zmxx9pekT9l+r6SvM/X5nxbfBFwsaR3bv5Z0MOWmxmmN7gI8bvt+afgo09O/T404r7vJtEjSH1POYn+ucqaR9Oy83MBD3fODXQnzfcCmFfNMx6NdebkBJG3GUPl/Y04E9rF9e+0gM+DNlLLlVr8XMUeyyIyYY7Zbn/f1FNutDl+fSh9mfw3OlJ1UNcXMOgPYTtJ2wH8HzgK+BLy2aqrx3CrpbcBq3fmyIyjNsppj+yRJfwA8QDn/+1e2L60ca1RHds97V00xsy7uRsucSGnQAvD5inmm40OU0vKXSPoysCvwrqqJxvfzniwwoRwlWZ12F/wxR1IuGzFHVna3fKDFu+Zdq/8/B36HoZtWLbXLH5C0NmX21zLbP+xmf21j+1uVoz2rDZVj/hVwt+2zJjcDakX3M/ZB4PWUcrlLgONsP1w12LOcpBNsf+CZrrWg2/k7HNid8v/Nd4EzWvsZk7QA2B+4jHK8RMB1tu+tGmxMkk4DXkjpLj3cjK25mZ+Szge2o3xvejOKKWZeFpkRc2Sou9x7uufhToYPNtr97xbgTMod80G5KbZvXOknxazrdsmOB7ZiYofJ5lrMS7qSsptxGOWN878DN7d4jnFY1yV3HdsP1M4yjp6dMXvaTYvBmcZamcbVnflfDpzTXToIWGT7wHqpxiPpO7Z70VBG0tlTXG5y5qekQ6a63qcqrZgZWWRGzDFJV09u8z/VtRZIurHFgeV9J+kqSqnZqcA+lDmssv2hqsHGIOmFwNuA79v+rqRNgP9g+0uVo41M0rmUrqVPUG7MrAucYvt/VA02Bkk/ovEzZpIOB95Nme/3r0N/9Hzg6hbHM03VGKfhZjnHUs6Y/h0TG8v9v2qhxtDdUPqk7ffXzjJdfRrDFrOvtfNGEX2wTtfBFABJrwbWqZhnZJLWl7Q+8HVJ75b0osG17nrUtZbtyygLy7tsf5jS1bQ5tn8GnA+s0V26F/havUTTslW3c/lm4B+ATYB31I00tj6cMTuXchPmou558NipxQVm5yZJuwxeSFoMXF0xz3QcRrkJcCVww9CjKd24r+bK+6fSpzFsMfvS+Cdi7v0R8IXuH2kD91P+M23JjZTsgzaZw3doTdkZiHoe7s40/VDSfwXuppQ1NqfrXPonwPrAZsDGlBLt19XMNabVJa1OWWR+2vZjkpoqJ+rKZAFukPR3tH3GzLZ/LOk9k/9A0vqt7Zh1FgPvlPRv3etNgNsHPQEaKwHeirLI3I0V50vPrJpofDd3M3G/ysRd2ZZ+XwYeBpZJan4MW8yulMtGVCJpIeV38P7aWcYlac3JDSWmuhZzS9IrgNuBRcBxwELgRNvXVw02Bkk3A68Eru/BbMkjgA8At1BG5WwCnGN796rBRrCSs2UDTZ0xk3Sx7b0l3cnEm2ZQvpbmbpYNnf2fUkujf7rzpQ8AX+4utXy+NGcy41kni8yIOSbpBcAngI1sv0nSVsCrbJ9VOdrIVtIwo8nOn30iaWdKF9OXUlrNQ3u7GABIut724sFAdknPAZa2+LVMRdJzbD9eO8co+nTGLOavPp0vjXg2SrlsxNz7InA2ZREA8C+UxgbNLDK7ZiwbA2tJ2oEVOwALgbWrBYuBL1NKmJcBT1bOMl1XSjqG8rP2B5Tyua9XzjQ2SXsBL2eo6y/QVGdp209Iav5G0jN9DbaXzlWWmNJNknaxfR20fb6028l82q5OozuZg53/CVrc+Y/ZlUVmxNzbwPZ5ko4GsP24pCee6ZPmmTdQhmK/GDhl6Ppy4JgagWKCf7d9Ue0QM+QvKOeYlwF/SmmY0+RweUlnUm7C7EH5GvYHvlc11Pj6cMbs5O55TWBnShmzgG2B6ylnAaOePp0vvXjo4zWBtwD3VMoyXTsPfbwmcADlzHzEBCmXjZhjkq4A9gMu7YbM7wKcYPu1dZONTtJ+ts+vnSMmkvQ6yvmlycOyW1oA9M5g9uLQ8/OAv7f9+trZRtWzM2Z/C3zc9rLu9dbAn9t+V9Vgz3J9Ol86WdeY7du2m+z6PZmkq2znpkxMkJ3MiLl3FKVl/u9KuhrYkLKj0Rzb509V/me7qfK/HjoU2JJyHnNQLmuguUVmz0qzHuqeH5S0EXAfsGnFPGOzfWjtDDNoy8ECE8D2rZK2rxko2l5EroLNKTuzzZlUZr6AsrP5/EpxYh7LIjNi7t1GmfP3IKW89ALKuczm9Kz8r0+2a7H76kr0qTTrYkmLgBMpY4Cg3dLflwFnAC+wvbWkbYF9bX+scrRx3C7p88A5lBsaB1O6M0fMCEnLmXiz7GeUTtMtOnno48eBO4HmOv7G7Eu5bMQcW0lb9vVsH1Av1Xj6VP7XJ5I+B5xq+7baWWZDq6VZktYCDgd2Z8XcvzNaHPkj6UpKc6nPDI2WudX21nWTjU7SmpTvy2u6S9+h0e9LzC+SdrV9dR9Ge0k60vZpknazfVXtPDH/ZSczYu5tMakF++WSbqmWZnp6U/7XM7sBh3Slpo9Qmpm01igD6F1p1hJK9cLp3euDgC/R5i7A2ra/Jw2PlqSpUSwD3Zv/U7tHxEw6HdgJuAZovSPzocBplK+p9a8l5kAWmRFzrzdt2elR+V/PvLF2gBl0MivKzB4HfkwpmW1Rn24w3StpM7rvjaT9gZ/WjTQeSbsCH6bMlX3qfVGj535jfnmsa5L1YkmnT/5D20dUyDSu2yX9GNhQ0g+Grjd7EzNmVxaZEXNk0Had0oxl0JbdlDc2rZY1nsSK8r9r6cr/qiaKvjXMuJjyezLYMjOwu6S1bd9cL9ZY+nSD6T3AZ4EtJd1NOZf19rqRxnYW8D7KjbLWxknF/LY3sCfw+6y4Edsk2wd1M7IvAfatnSfmv5zJjJgjfWzH3p0vXU5pmAGl/G+R7RbL/2IeknQupUT2IspCcy/g+5TuuV+1fWLFeKtk0g2mLYAJN5gaPce4qe07Ja0DLLC9fHCtdrZRSbre9uLaOaK/JG1nu9WqhYixZJEZEWOTdMuk8r8pr0WMS9IlwH62f9W9fh7wvyjDzG+0vVXNfKuipzeYltrecdK1G23vVCvTuCR9EliNMuJneK7s0mqhorem+t1pyRTl5YNy2ZSXxwQpl42I6ehT+V/MT5sAjw69fgx4qe2HJD2yks+ZV1pcRK6MpC0pc3HXlfTWoT9ayNCs3MYMdjGHx+WYUuIYMdP0zH9lXkt5eaySLDIjYmQ9PV8a89O5wHWSLuxe7wN8pSvTzM/a3NuCcs5sEeV7MbAc+OMqiabJ9h61M8SzyjdqB5im+23/Y+0QMf+lXDYiRtbH8r+YvyTtRBnLIuAq2zdUjvSsJ+lVtq+tnWMmSFoX+BAr5mReCXzU9v31UkXMTykvj1WVRWZERESMRNKawB9RSmefKpO1fVi1UGOSdD5wK2WOKcA7gO1sv3XlnxXxzCRdZXs3SctZMYoJVpxjXFgp2tgkXd59OPh6Bl9LystjgpTLRkRExKj+Bvgn4A3ARynjS26vmmh8m9neb+j1RyS1Nh4n5iHbu3XPz6+dZQZdMcW17FjF0yyoHSAiIiKa83u2jwV+bXsJZbTMNpUzjeshSbsNXnTdMx+qmCd6SNJ6kraVtOPgUTvTmH419HgceCPwOzUDxfyUncyIiIgY1WPd8y8lbQ38jHbfaB4OLOnOZgL8AnhXvTjRN5KOo/xM3QE82V1usoOx7ZOHX0s6iTLHOGKCLDIjIiJiVJ+VtB5wLOUN5vO6j5tj+2ZgO0kLu9cPVI4U/XMgpSz70Wf8m+1ZG8iMzHiaLDIjIiJiJLY/3314JY2/wZT0CeBE27/sXq8H/Dfbf1k3WfTIrZSxP/+3dpDpGhphBqXL7IaUc9kRE6S7bERERIxE0r8C1wHfBb5ju9mZpZJusr3DpGtLbbd6Zi7mGUk7AxdSFpvDYz/2rRZqTJNGmD0O/Nz247XyxPyVncyIiIgY1VbAYmB34CRJWwK32H5L3VhjWU3SGrYfAZC0FrBG5UzRL0uAE4BlrDiT2aTMwY5VlUVmREREjOoJSvOfJyhvmn9Ou6WA5wCXSTqbUgZ4GCtmZkbMhHttn147RMRcSrlsREREjETSg5RdmVOAb9u+r3KksUgS8GLg5cCelMHy37J9SdVg0SuSTqGUyV7ExHLZpdVCRcyyLDIjIiJiJJL+ENgNeCXwKHAN5WzmZVWDjUHSjbZ3qp0j+kvS5VNctu3mRphErKosMiMiImIs3VnMNwHvBX7b9lqVI41M0l8DX7T9/dpZIiL6IovMiIiIGImk84HtgR9ROsx+F7je9sNVg41B0m3Ay4C7gF9TSmZte9uqwaI3JL0A+ASwke03SdoKeJXtsypHi5g1WWRGRETESCS9Brja9hND157q0NqSSSMZnpIumjFTJP0jcDbwQdvbSXoOcJPtbSpHi5g1C2oHiIiIiOZ8aniB2bm2SpIxSVrYfbh8JY+ImbKB7fPoxpd0cyUn//5E9EpGmERERMQqkfRCYGNgLUk7UEpLARYCa1cLNp5zgb2BGymjSwbUvf7dGqGil34t6bfofs4k7QLcXzdSxOzKIjMiIiJW1RuAd1HGfpwydH05cEyNQOOyvXf3vKmk9YHNgTXrpoqeOooyvmQzSVcDGwL7140UMbuyyIyIiIhVYnsJsETSfrbPr51nJkj6z8CRlIXzzcAulJEsr6uZK3plM0oX5pcA+wGLyXvw6LmcyYyIiIhRXSbpFEk3dI+TJa1bO9SYjgReAdxlew9gB+DeupGiZ461/QCwHrAn8FngjLqRImZXFpkRERExqrMoJbIHdo8HKN0zW/TwYPRK1yH3n4AtKmeKfhk0+dkLONP2hcBzK+aJmHXZqo+IiIhRbWZ7v6HXH5F0c7U00/MTSYuAC4BLJf0CuKdypuiXuyV9hrKLeYKkNchGT/Rc5mRGRETESCRdC7zf9lXd612Bk2y/qm6y6ZH0WmBd4Ju2H62dJ/pB0trAG4Fltn8o6UXANra/VTlaxKzJIjMiIiJGIml7YAllQQbwC+AQ2z+olyoiIuaLLDIjIiJiJF253/6UrpmLKDP/bPujVYNFRMS8kDOZERERMaoLgV8CS4G7K2eJiIh5JjuZERERMRJJt9reunaOiIiYn9LZKiIiIkZ1jaRtaoeIiIj5KTuZERERsUokLQNMOW6zOXAH8AggypnMbSvGi4iIeSKLzIiIiFglkl76m/7c9l1zlSUiIuavLDIjIiIiIiJixuRMZkRERERERMyYLDIjIiIiIiJixmSRGRERERERETMmi8yIiIiIiIiYMVlkRkRERERExIz5/zELy/6uV0Xk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data:image/png;base64,iVBORw0KGgoAAAANSUhEUgAAA5kAAAKHCAYAAAAL/Yx5AAAABHNCSVQICAgIfAhkiAAAAAlwSFlzAAALEgAACxIB0t1+/AAAADh0RVh0U29mdHdhcmUAbWF0cGxvdGxpYiB2ZXJzaW9uMy4yLjAsIGh0dHA6Ly9tYXRwbG90bGliLm9yZy8GearUAAAgAElEQVR4nOzdd3ybxf3A8c9JsmR5St6xE49sZzjO3oNNoOwNZVMobRmFllIKBULKaikt9McqBUKAkARKWaGQkIQEAtmJR7adxHG895KXdL8/5NiW7ZC0yJKTft+vl1+J9dwjf09399xzz93zSGmtEUIIIYQQQgghvMHg7wCEEEIIIYQQQpw8ZJAphBBCCCGEEMJrZJAphBBCCCGEEMJrZJAphBBCCCGEEMJrZJAphBBCCCGEEMJrZJAphBBCCCGEEMJrTP4OQIA18aqT4ntk4i650t8heE3gKLu/Q/Caxh1V/g7Ba5yJ4f4OwWvC7SfPNb6gIOXvELwmLOTkyYvd4vR3CF6zflOrv0PwmkD7yXXqZTh5mgynpJ48bebOEfX+DsFrhtt+dMLVMl+e2zvyFvXJz+fkOcsRQgghhBBCCOF3J9flNCGEEEIIIYTwI6VkHk8+ASGEEEIIIYQQXiMzmUIIIYQQQgjhJUrm8eQTEEIIIYQQQgjhPTKTKYQQQgghhBBeIvdkykymEEIIIYQQQggvkkGmEEIIIYQQQgivkeWyQgghhBBCCOElslxWZjKFEEIIIYQQQniRzGQKIYQQQgghhJcopfwdgt/JTKYQQgghhBBCCK+RmUwhhBBCCCGE8BqZx5NPQAghhBBCCCGE18hM5knupT/extzTxlJaXsOEM+7zdzjHNGt4DA9fNBqDgsXr83jpy70e2ycPiuSVmyeTX9EAwL8zCnj+iz2YTQaW/GIGZpMBo1Hx2fYC/vLv3f7IQrsZCXYemDIIg0Hx3u4iXs045LH91MRI7hyfhEuD06V5Yn0OW4prAFhx+STqW5w4tcbp0lz20VZ/ZKHdrGHRPHzhaAwGxeL1B3lp5T6P7ZMHRfLKjZM6yiWzkOeX76GfLZBnrhpHdKgFl9Ys+u4gb6zd748stJudZOeR2YMxKsW72YW8sOlQj+nSYkP58PKx/PyzHSzbVwbAH08fymkpkZQ3tHDG25t8GXaPpsfb+c3EgRiV4p/7ivhHVr7H9lMGRPCL9GRcbfXoqU25bC2pITbIzOMzhhEVaMaF5r09Rby9q8BPuXCbEmvjnvSBGJTio/3FvLnbMy9nDYjm2mH9AXA4nTy9JYe91fUkhlj5w5Rh7ekSggN5JTuPd/f5Nz9HTIiy8bPUgRiAz/KLWbz/sMf2U/tFc8XABAAcrU6e25FDbm2DHyLtWU12FgVL3kW7XERMn0ns2XM9tjcWFXJowRs4DuURd/6FxJx5lsd27XKx54n5BNhsDPz5nb4MvZvZyRE8fNoQd9vPKOTFDQd7TJcWF8q/rpnALz7OYtmeUixGA0uuGofZqDAZFMv2lPLsN/49js3sb+d3UwZhUIqlu4v4e5f+5bTESO6a0NG/PP5dDpvb+pcvr3D3L0eOC5d86N/+5Yf0lQAGBUsvGEdJfRO3L8/2dfiUZ2az550laJeL+FnTST73bI/tWmv2vLOE8owsjGYzqTdfT1hyIvWFRWS9+Gp7OkdpGQMvOo/EM0+jNi+fXW++jbOxCWtUJCNvuwmT1erTfGmt+fuf/8XmdTuxBJq566ErGTS8f7d0z/z+LfbtzMdkMjJkxAB+9tvLMJmM/HPhKtZ8vgUAp9NF/oFi3vz3PELDg3yaD3+Rp8vKIPM/ppSaB6zRWq/wdyzHY+HSr3hpwee8+uzP/B3KMRkUzLskjWtfWkdRlYMPfzmbFVlF7Cuu9Ui3MbecW15d7/Fac6uLq1/4hoZmJyaDYumdM1m9s4RtByt9mYV2BgUPTRvMzf/OpLi+iSXnj2VVXjk5VR0nj98VVLIyrxyAofZgnj01lXPf7xi4XL9sO1VNrT6PvSuDgnkXp3Hty99SVO3gw7tnsSK7iH3FdR7pNu4v55Z/bPB4rdWp+cNH2WQfribYYuTjX87m6z2l3fb1FYOC+XOGcM0HGRTWNfHxleNYnlvO3oqGbul+Oz2Fr/IqPF5fuqOYBdsLePbM4b4Mu0cGBb+bPIhbl2dR1NDEu+eks+pQBbnVnepYYRWrDrk7+aG2IP40O5XzP9yMU2v+tCmXnRX1BJmMLP5ROt8WVnns69O8AL8eO4g71mZR0tDMG6els7agnP21jvY0BQ2N3P5VBrUtTqbG2bl//GBuXrmdvDoH167Y1v4+n/xoEqsLyv2Sj64MwB0jBvKbjdmUNTbzt6lj+Lakgrz6jnwVORq5d30mda1OJkbZuHvkYO78LsN/QXeiXS4OL3qHgXf9kgC7nb1P/IHwtDEExse3pzEGBZNwxZVUb9vW43uUrVxBYFw/nI2OHrf7ikHBY2cM45olWymqbeKjayewIqeUveU9tP1Zg1lzoKMONTldXLV4Kw0t7v7lvavGsTq3nK2FNV3/jE8YFPx+2mBu/Mzdv7x3wVhWdulfvi2o5Mt/uvMwLCKYv5yaytz3OvUvn26nso/0Lz+0r7x2ZAK5VQ2EBBh9Hr92udi9cBFjf3UXlgg7G+c9QVR6GiEJHW2kPCMLR3EJU5+cR03ufnYvfIeJD91PcL84Js97sP19vv7l/USPSwdg5+sLGXLFJdiHD6VgzTcc/Gw5gy4+36d527xuF4WHynjpvd+yJyuPF59+nz+9dle3dLPPGs89j14DwDMPvcXyD9cz95JpXHztKVx87SkAbFibzUeL1vzPDDCFmwyz/wNKKaPW+vcnygAT4JsNu6io8s8J/X9qTKKdg2X1HCpvoMWp+XjrYc4YFXfc+zc0OwEwGQ2YjAp0b0V6bGnRoeTVOMivbaTFpVmWW8qpiZEeaRpaXe3/Dwow+DPc7zUm0c7B8noOVXQql5HHVy6ltU1kH64GoL7Jyb7iWuLCfXs1trP02DAOVDvIq3GXy8d7SjhzYGS3dDeOSeCzfWWUN7R4vL6hoJqqxpZu6f1hdGQoebWN5Nc10urSfHaglFMGRHikcXSqY1aTEd1WycocLeysqAegodXJ/moHsUFmn8Xe1YiIUPLrGimob6JVa5YfKmVWvGe5ZJbXUtvibuNZ5TXEWLvHOzHWRn5dI0UNTT6J+1iG2UIpaGikyOHO1+qiUqbFepbRjqpa6lrd+dpZVUt0oP/KoauGA/sxx0RjiY7GYDJhmziR6gzPwWRAWBhBySkoY/cT/ObKCmoyM4mYPsNXIR9Ver8wDlQ2cKi6re3vKuGMwdHd0t0wrj+f7S2hrEvbb2ireyaDIsDo3+N1WnQoBzv1L5/mlnJa0tH7F6up7/YvP7SvjA0yM3tABO/tLvJRxJ5qcg9gjYnBGuNuI7GTJlK21fMiUenWDOKmTUEpRfiggbQ2OGiqqvZIU7FjF9aYKKxR7rw3FBVjGzYEgIiRqZRs3uKbDHWyYU0Wp8wdj1KKYaOTqK91UFHW/cLKhOmpKKVQSjFkZCJlJVXd0qz9Yiuzzhzri7D7DKUMPvvpq/puZD6mlEpWSu1SSi1QSmUopd5TSgUppQ4opX6vlPoauEwp9YZS6tK2fSYqpdYppbYrpTYopUKVUkal1B+VUhvb3uc2P2fthBFnC6SwqtMV/moHceGB3dKNS45g2a/m8PqtUxgSF9r+ukHBp7+aw6bHzubr3aVsy/PPLCZATJCFovqOE93ihiZig7ufPJ6eFMmnl0zgxTNH8eDajuW9GvjH2aN574KxXDbs+AfavSEuvGu5NPY4UByXFMGye2fz+i2TGRIb2m17gt3KiIRwv80uA8SFmCmo7SiXwromYkMsHmlig82cNSiKtzL7xnLLo+lex5qJDbJ0S3fqgEg+umA8/3faSH6/bk+37fHBFoZHBJNRVtttm6/EWM0UOzryUuJoIrqHQeQR56fE8W1R93p0Rv9ovjhU2isx/jeiLGZKHc3tv5c1NhNl6V5GR5zdP5aNpd1P0PylpbIKs71jUBxgs9NSefzxFSxZTL+LL+0TJ0FxIRYKO7f92ibiurb9EDNnDYnmrW2Hu+6OQcGy6yey5eczWHuggm1+msUEiO3a9uuberxIdHpSJJ9dOoGXzxzFA2s8bx/5x9zRvH/hWC73c//yQ/vK304ZxJ827Mel/TOMbqysJDDC3v67JcJGU6Xnsampqsozjd1GU5d2VLx+E7GTJ7b/HpIQT9nW7QCUbNpCU4Xv+83y0mqiYm3tv0fFhFNeWn3U9K2tTlZ/tplxUzxX+jQ1NrPlu11MPSWt12IVfZMsl/U0DLhZa/2NUuo14Mga00at9QwApdTZbf+agcXAFVrrjUqpMMAB3AxUa60nKqUswDdKqS+01h43cCilbgVuBTDZJ2AKGeyL/PVpiu7fKdS128jOr2bGvC9oaHYyJzWGl2+axKmPfwmAS8O5f1pNaKCJl2+axNC4UPYU+efEuadvR+qpD1xxsJwVB8uZEBfOneOSuenfmQBc/ck2ShuaiQgM4B9nj2Z/tYNNRUc/uPemHvPSpWSy86uZMX+5u1yGx/DyjRM59cmV7duDzEZevH4ij32YTZ0fl2gdT7k8MnswT3yTi6uvXvpv09NXcPUU8spD5aw8VM74mDB+MTaJnyzPat9mNRl4dk4qT23Mpb5tpqavONrHPz46nPOSY7l1tedsgUkpZsZH8ELWgV6P7XgdT9s5YkxEOHP7x3L3+szeDeo/0kOsx/nVbzUZ2zGFhhGUlETdbv/eH380Xcvi4VOH8uRXOT22fZeGcxZsJMxi4pULRzM0Kpg9ZfU+itTT8bb9zv3LXeOTufEzd9266uNtlLT1L6/PHU1uX+tfjrOvnDMggorGFnaU1zExLrzXYz1uXQuopwx1SuJqbaVs23YGXXph+2upN1/HnrcXs/+jZUSlp6GMvj9dP0bY3bz09PuMTB/IyLEDPV7fsDab1LSU/7mlskrm8WSQ2cUhrfU3bf9/CzjylILFPaQdBhRqrTcCaK1rAJRSZwJpR2Y7gXBgCOAxyNRavwK8AmBNvKqPn876RmGVg362jhmyuHArxdWNHmk6D1BW7yzhsUsN2IPNVNZ3zBbUNrbyXU45s4fH+G2QWdzQRFxwx1Xy2CALJQ3NR02/qaiaAWFWbBYTVU2tlLalrWhsYcXBckZHhfrtJKCwurFLuQR+f7nsKuExY0e5mAyKF2+YyIdb8vk8s9BncfeksK6Z+NCOcukXYqGk3nNp5eiYEP42dwQAEYEBnJIcQatL80Vu37jP74ji+q51zEzJ9ywT3VxSQ/+QjjpmUopn54zg09xSvszzb95KHM3EWjvyEmO1UObo3l4GhwfxwPjB3P11NjXNnhcrpsXZ2V1VR0VT31jODFDa1OwxIxsVaKa8qXu+UkKCuGfUIB7YtIPaFv/fJ3dEgN1Oc2XHfcktVZUE2Gzfs0eH+pwcajK2sSMrE93agtPRyMHXXiXpplt6K9zvVVTXRL/ObT/UQnGdZ1mkxYby/HkjAYiwBnBKSqS77bc9+AugpqmVbw9VMiclwm+DzKKubT/42P1LYpgVu8VEZVNre9qKxhaWHywnLdp//csP6SvHxoZxSmIks/pHYDYaCDEbeWr2MH7zle8uagTa7TR2mmVsqqjC0qWNWLqmqfRMU56RRWhSIpbwsPbXgvvFMfZX7vsfG4qKKc/wzcWnT5d+zfIP3c+8GDxiAGXFHTOuZSXVRET3PJh/99XPqams42dP3dBt29rl25j5P7ZUVrjJMNtT18Hekd976klUD+mPvH6H1jq97SdFa/2FN4M8WWUcqiI5Opj+EUEEGBXnjU1gRbbnfRZRnU4SxiTaUAoq65uJCDYTGui+ZmIJMDBjaDQ5Jf67FzWztJakMCsJIYEEGBTnDIxmVZcT+cTQjqXAIyJDCDAoqppasZoMBLU9wMBqMjA9wcbeSv+czEBbuUR1LZdijzQe5TKgo1wAnroinX3FtfxjTa5P4+7J9uIaUmxWBoS5y+W8oTEs7zJ4nPHGBqa/vp7pr69n2b5SHly1t88NMAGyymtJCg0kIcSCyaCYmxzN6kOeDyoa0KmOpUYEE2BU7Q+TenTaEHKrGnhzZ/elgb62s7KWASFW+gVZMCnFGQOiWVPomZdYq4Unp6byyMY9HKpr7PYeZyZG80Ve31kqC7C7upaEICtxVne+5sRF822JZ76iA808PHY4T2Xs5XBD93z5U1BSMs0lJTSVleJqbaVq40bC08Yc1779LrqYEU/+kRGPP0nSzbcSMnyY3waYANsLa0mxBzEgvK3tD49heafBI8CMv3/LjFfcP8v2lPLQit18sa+MCGsAYZa2/sVkYEZSBPvK/fcE4MzSWpLDrPRv61/OHRjNyoNd+pew7v1LZVv/EtyH+pcf0lc+u+kAp7y7ntOXbODeVTtZX1Dl0wEmQGhKEg0lJThKy3C1tlK8YSNRYz2XhUaPTaNo3XdoranOycVkDcRi6xisFXVZKgvQXONejq1dLvZ/vIyEObN6PzPAuZfN4C9v3ctf3rqXKbNGseqzzWit2Z15kOCQQCKiwrrt88WH37Hlu93c+9i1GAyew4r6OgfZW3OYPGukT+LvS+SeTJnJ7CpRKTVVa/0tcBXwNXC0yy+7gHil1MS25bKhuJfLfg7crpRaqbVuUUoNBQ5rrf1yFF/w/B3MnJpKlD2Ufev/xmN/fo8Fi1f7I5Rjcro0D7+fwZu3TcVgUCxdn8feolqunpYMwDvrDnDOmHiumZ6M06lpbHFy55vuJ8zFhAXyp6vHYjS4bz7/dNthVu4o/p6/1st50TD/2328evYoDErxzz1F7Ktq4Irh/QBYvKuQM1OiuGBwLC0uTZPTxT2rdgIQaTXz/GnumTSTQfFJTglfH/bffYxOl+bhf2by5q1T3I/L35DH3uJarp6aBMA73x7knLR+XDMtGaerrVze2gzAhJQILp4wgF0FNXx6z2wA/rhsJ6t3lfgnLxoeWr2PhReOxqgUi3cUsaeigR+PdpfLW8eYaX3+7FSm9g/HHhjA+pum8Of1B1ic7Z8HTjg1PL4hh5dOH4VRKT7YV0xOdQOXDXXfY7V0TxFnJEZx3qAYWtvq2K/X7AJgbEwY5w+KZU9lPUt/5D7EPbf1AGv9VM+cGv60LYfnZo7CoODjA8Xsr2ngooHuvHyQW8TNIwYQbg7gvrGD3Pu4NDesdN+zZDEamBRj44nN+476N/zBpeFvO3J5YsJIDAo+zy/hYJ2DHw1w5+uTQ0VcOyiRMHMAd45wLzFzavj5t9v9GXY7ZTSScMXV5D73F3BpIqZNJzA+gbI1qwGImjWHlupq9j4xH2djIyhF2coVDHt4HkYff93CsTi15vcr9vDmpekYDYolmQXsLa/nmjHup4C+vf3o92DHhJj589wRGAzuBXCf7C5hpR8vPDk1zFu3j1fnutv++239y5Vt/cu7uwo5KzmKC4bE0urSNLa6+OXKjv7l/0539y/Gtv5lbb4f+5cf0Ff2BQajkWHXXMHWZ54Dl4t+M6cRkhBP/qo1APQ/ZRaRaaMoy8ji2988hMFsZsTN17fv72xqpiJ7J6nXX+PxvkXfbSR/5VcAxIwfS7+Z03yXqTbjp6eyad1OfnrJE1gCA7jjoSvbt827++/8/HeXExkdzotPvU9MnJ3f3PIcAFPmjObKW84E4LvVmaRPGkag9ej3oouTl9J+ulm6r1FKJQPLgDXANGAvcC2wA5igtS5rS/cG8InW+j2l1ETgecCKe4B5OtAAzAfOwz2rWQpcqLU+6lqUk2W5bNwlVx470QkicJT92IlOEI07+s6DRH4oZ2Ifuu/mBwq3992rj/+poKDjvFHvBBAWcvLkxW7pW/fZ/hDrN/WdZcQ/VKD95Lq+bzh5mgynpJ48bebOEf6bofa24bYfnXC1LHLonT47ty/f81yf/HxOriPdD+fSWv+0y2vJnX/RWt/Q6f8bgSk9vM8DbT9CCCGEEEII8T/l5LmULoQQQgghhBDC72Qms43W+gAwyt9xCCGEEEIIIU5cffmBPL4in4AQQgghhBBCCK+RmUwhhBBCCCGE8BJFn3wWj0/JTKYQQgghhBBCCK+RmUwhhBBCCCGE8BK5J1NmMoUQQgghhBDipKWUOlsptVsptU8pdX8P2+1KqQ+UUhlKqQ1KqR/8MFSZyRRCCCGEEEIIL+lLM5lKKSPwf8AZQD6wUSn1kdZ6R6dkDwDbtNYXKaWGt6U/7Yf83b7zCQghhBBCCCGE8KZJwD6tda7Wuhl4F7igS5oRwJcAWutdQLJSKvaH/FEZZAohhBBCCCGElyhl8OGPulUptanTz61dwkkADnX6Pb/ttc62Axe7Y1eTgCSg/w/5DGS5rBBCCCGEEEKcgLTWrwCvfE+Snr5PRXf5/Ungr0qpbUAmsBVo/SFxySBTCCGEEEIIIbymTy0WzQcGdPq9P1DQOYHWuga4EUAppYD9bT//tT71CQghhBBCCCGE8JqNwBClVIpSygxcCXzUOYFSyta2DeAWYE3bwPO/JjOZfUDcJVf6OwSvKHr/XX+H4DXXXHKbv0PwmvIku79D8JoBwT9o5Uaf8lXOyXONr7+966qbE1e4+eSpY9GBTn+H4DUlIwL9HYJXHc4/ecomzH7yHMtSbY3+DsFr9tYY/R2C1wy3+TuC/1xferqs1rpVKfUL4HPACLymtc5WSv20bftLQCrwplLKCewAbv6hf1cGmUIIIYQQPnIyDTCFECcGrfUyYFmX117q9P9vgSHe/JsyyBRCCCGEEEIIL+lLM5n+Ip+AEEIIIYQQQgivkUGmEEIIIYQQQgivkeWyQgghhBBCCOElSubx5BMQQgghhBBCCOE9MpMphBBCCCGEEF4iD/6RmUwhhBBCCCGEEF4kM5lCCCGEEEII4SVKKX+H4HcykymEEEIIIYQQwmtkJlMIIYQQQgghvETuyZSZTCGEEEIIIYQQXiQzmUIIIYQQQgjhJfI9mTKTKYQQQgghhBDCi2Qm8yQwa3gMD180GoOCxevzeOnLvR7bJw+K5JWbJ5Nf0QDAvzMKeP6LPZhNBpb8YgZmkwGjUfHZ9gL+8u/d/sjCcXnpj7cx97SxlJbXMOGM+/wdTo8qMrPIXbQErV3EzZzBgHPO9tiutSZ30WIqMrMwmM0Mu+kGQpISATi8/EuK1nwNaOJmzSDhjNMB2PnSKziKigFobXBgCrIy7pGHfJqvuuwsit5bhHa5sE+fSdSZ53hsbyoqpOCt12k8lEf0eRcRdfpZ7ducDQ0UvL2ApsLDAMT/+EaCBg7yafylGdnsemcJ2uWi/6zpDPxR93LZ9fYSSjOyMJrNjL7lesKS3eXSUt9A9usLqcsvAKUYdfN12AYPpCYvnx0L3sbZ1IQ1MpK0n96EyWr1ab6m9bPzm4kDMSjFB/uKeC0732P7nP4R/HxMMi6tcWrNHzflsrW0BoBHpwxhVv8IKhpbuOSTLT6Nuye12VkULl0E2oV92kyiz+pex/IXuutY7HkXEXWGZx07/PYCGgsOo4CEa31fxzqrzHIfB3C5iJ05g/5djgMNhUXse/0N6vIOkXTRBSScdWb7tr2vL6AyI5OA0FDGznvY16EDULw9m8yFS9EuTdKcaQw9/yyP7VprMhcupXhbNkZLAONuvQ5bSiLO5hbWzv8zrtZWtNNF/KSxpF7yIwCqDh5i+2uLcLa0YjAaGHPDldgHJfs0X5OibfxixECMCj49VMw7OYc9tp8eH81VgxIAcDidPJuZQ05tA9GBZh5IH0qEJQCXhk/yinj/QKFPY+9q5gA7D04bhFEpluwq4pVthzy2n5YUyd0Tk9AaWrXmD+ty2FxUQ0q4lb+entqebkBYIH/ddJA3Mg93/RM+MzXOxr3p7uPYh/uLWbDL8zh2dmI01w3vD4Cj1cmTm3PYW10PwFVD47kwJRYN7KtuYN6GPTS7tE/j11qz9h/vc3BzNiaLmdPu+DExgwZ0S1dTXMbnz7xBY10D0QP7c8Zd12EM6DgNL957kPfuf4az7r2RwdPGAvDl829zYFMW1vBQrn7uAZ/lCdz5+vCFf7Jzw07MlgCu+PXV9B/SPV9f/2staz/4ivKCMh59bz7B4SEAZK3L5PM3lqGUwmA0csHPLiJl1ECf5sGf5J5MGWSe8AwK5l2SxrUvraOoysGHv5zNiqwi9hXXeqTbmFvOLa+u93itudXF1S98Q0OzE5NBsfTOmazeWcK2g5W+zMJxW7j0K15a8DmvPvszf4fSI+1ykfP2IkbdezcWu51tjz1BRHoawfHx7WkqM7NwFJcw4fHHqM3dz76Fb5P+4G+pzz9M0ZqvSX/wtxhMRrKefY6ItNFYY2NJ/emt7fvnLl6K0ccDGe1yUbjkbZLuuIcAm53cp+cTOjodS7+OfBmDg4m77Cpqt2/ttn/Re4sIGTGSAT+5Hd3aiqu52Zfho10udi5cxIRf30VghJ1vH32CmLFphCR0xF+WkUVDcQkzn5pHdc5+drz5DlN+fz8Au95ZQtTokaT/4jZcra04m9zxZ7++kGFXXELE8KHkr/mG/cuWM+SS832WL4OCByYN4rYvsyhuaOKduemszq8gt7qhPc36oipW57sHkENsQfxxZioXfrwZgA9zi1m0p4A/TBvms5iPRrtcFCx+m5Q778Fks5P71HxC09IJ7FLH+h2ljhUuddexxJ/c7h7g+LiOdaZdLnLfXsTIe+7GbLezfb77OBDU6ThgCg4i5aorqdi6rdv+MdOn0u/UU9j7j9d9GXY77XKxfcFipt9/J9YIG6t//xRx49MIS+jXnqZ4ezZ1RSWc/swjVOYcYPsb7zL70fswBJiY8cBdmAIDcbU6WfvYM8SOGUnE4BSyF33A8IvPJXbMSIq2ZZG16ANmPvhLn+XLANw1ciC/Wp9NaWMzL80YwzfFFRysc7SnKXQ0cte3mdS1OpkUbePe0YP52boMnFrzwo797K2px2o08sqMMWwqq/LY15cMCh6ZPpgbPs2kqL6J9y8ey8oD5eyr6mj73x6u5MuD5QAMiwjmr6encvaSTeyvdnD++1va3+frH9xkdUAAACAASURBVE/hi/1lfsnHkRjuGzeIX3yVRbGjmQWnp7OmoJz9NR2fbUF9I7etyqC2xcm0ODsPTBjMjV9uJ9pq5orB8Vzx+RaanC4enzqMMxOj+eRAiU/zcHDLDqoKSvjxC7+neM8Bvnp5MZc9/atu6da9+RFjzjuFoTPHs+rFd9nx5beMPnsmAC6ni3VvfkhieqrHPsNPnczoc2ax4q8LfZKXznZt2Enp4VLuf+N35O08yPvPLeWu5+/pli5lVAojpozgxV/9zeP1IWOHMnLqKJRSFOQWsHD+G/zmNd8OlIV/yTD7v6CUMvo7hiPGJNo5WFbPofIGWpyaj7ce5oxRcce9f0OzEwCT0YDJqMC3FwD/I99s2EVFVZ2/wziq2tz9BMbEYI2OxmAyET1pAhVbt3ukKd+2nZhpU1BKETZoIK0NDpqrqmkoLCJ0UApGixllNBI+bChlWzxPQLXWlG7cTMzkib7MFo4D+zFHx2COikaZTISPn0RthmdsptAwrEkpYPRsGk6Hg4Z9e7FNc3ekymTCGBTks9gBqnMPEBQbQ1CMu1z6TZ5IydYMjzQlWzOIn+4uF9vggbQ0OGiqqqbV4aBy914SZk0HwGAyERDsjr++sBj7sCEARI5MpXizb2cDR0WGcqi2kcN1jbS6NP8+UMqc/hEeaRytrvb/W01Gj+a9paSGmqZWH0X7/RwH9mNpq2OGI3Vse/c6FpTccx2r37cXe1sdM/ihjnVWu999HAjsfBzY5nkcMIeFEZqSjDJ270rChw7FFOy/+CtzDhASG01wTBQGk4n+U8ZTtNkz/qLNGSTOmIxSiojBKbTUN9BYWY1SClNgIAAupxNXq7N9H6UULQ73wKG1wYHVHu67TAHDbaEcbmik0NFEq9asLChleqxne8murKWuLeYdlbVEW80AVDS1sLfGPXPmcDo5WNdAVKDZp/F3lhYTysEaB4dqG2lxaT7dV8ppyZEeaRo6t/2Ank/1piXYyatxUFDX1Kvxfp+REaEcqmvkcH0TrS7N8rxSZsd75iWjvJbaFne5ZJbXEGPt+OxNBoXFaMCoINBopNTh+wtM+zdkMvyUSSiliBuWQlO9g/qKao80WmvyM/cweFo6AMNPmUzu+o5+KGPZVwyamo61bRbwiISRgwkM9c/xIPvbTCacPhGlFEkjkmmsc1BTXt0tXcLg/kTERXZ73WK1tH9XZHNjE/9r3xqplMFnP32VzGT2QCn1L2AAEAj8VWv9ilKqDvgzcBZwr1IqGbgTMAPrgZ9prZ1KqReBiYAVeE9r3avrneJsgRRWdVzxK6p2kJ5o75ZuXHIEy341h+KaRh7/KJu9Re6ZToOCj++dQ1JUMAu/3s+2vL45i3kiaKqqwhLR8dmb7XZq9+/3SNNcWYUlIqJTGhtNVZUEJ8Rz8IN/0VJXhyHATEVGJiHJSR771uzZizksFGtsbO9mpIvWqkoC7B35MtnsOA7kHte+LWWlGENCKFj4Ok2HDxGYmETcpVdhsFh6K9xuGisrCexULoF2G1W5nuXSVFnVLU1jZRXKYCAgNISsVxdQe+gwYcmJDL/mckwWC6H94yndup2YcekUb9xCY4Vv205MkIWiho6Tw5KGZkZHhXZLd+qASO5MTyYiMIBfrMr2ZYjHraVrHbMffx1rLivFFBLC4YWv05h/CGtiEv0u820d84insgqzvctxoEt968sclVVYO7eFCDuVOQe6p4n0TOOorCLQHo52uVj14JPUF5cy8IxZRAxOAWD0jy9l3dN/I/udf6K1ZtbD3Wd6elN0oNljAFLa2MwIW/f2csS5ibFsKKnq9nqc1cKQ8BB2+vGCZ1yQhcJOA8Oi+ibGxHTPyxnJkdw7KYVIawA/+XdWt+3nDormk32lvRrrsURbzRR3Oo4VO5oYFXH0crlgYBzritzH2lJHM2/tPszH506kyelifXEl64u7l1lvqyuvIqRTewiJtFFXUU1wRMeFlMbaeizBVgxtF5ZComzUtw3Y6sqryP0ugwvn3cHKfQd9G/z3qC6rxhbTka/wKBvVZdWERR7/BaLMrzNY9ton1FXVcfP8n/RGmKIP67vDX/+6SWs9HpgA3KmUigSCgSyt9WSgHLgCmK61TgecwDVt+/5Oaz0BSANmK6XSejNQ1cO1oa6Tkdn51cyY9wXn/Gk1C9bm8vJNk9q3uTSc+6fVTH3kc8Yk2hgad/SDuziG45gF1rqnRIqg+H70n3sWmc/8haxn/0rwgAHdZjlKNmwkevKkHvb3A3V81yS1y0XjoTzsM+cw8LcPYzBbKPvis14OrmsQ3V/q2m56LBfljr/24CEGnDqbafN+h9FiZv8nnwMw8qbryPvyK759+HFaGxsxGH17za6nEugpGysPlXPhx5u5+6sd/HxMUvcEfdZxXvd2uXAcyiNi5hwGP+CuY6W+rmPHcJzNpW84ntUsPVS0IzMWymDg1Mcf4Kzn/kBlzgFqDhUAsP/LtYy65lLOeu5xRl9zKVv//pY3o/6v6KNkNj0ynHMGxPLyrgMer1uNBh4dP5y/7cilodMsrc/1UJ96ysnyA+WcvWQTP/tiB3dPSPbYFmBQnJoUyWe5/h1k9ngcO0ra8dHhnJ8Sy98yDgAQGmBkVnwEFyzbyNyPNxBoMjI3Mbq3Qv0ePbWHrkl67mMA1v7jfaZddz4GY986Je8x5P/wYDZ6Rhq/ee0BbnjkZj5/o28dl3ubwuCzn75KZjJ7dqdS6qK2/w8AhuAeSL7f9tppwHhgY1uDswJHbgK4XCl1K+7Pth8wAvBcmwe0pbkVIPK02wkdfVbXJMelsMpBP1vHPXpx4VaKqxs90tR1WhK3emcJj11qwB5sprK+46pubWMr3+WUM3t4DHuKPO/nFMfHYrfR1Gk2q7myEovN5pkmwk5TRUWnNFXtaeJmziBu5gwADrz/gcdsiHY6Kd+ylbEP/a43s9Ajk81OS2VHvlqrKgkIt33PHh0CbHYCbHaCUtw3+4eOHU+5jwcAgRF2j1nGxsoqLHbbMdMEtpWLxW7DNsg9GxM3YRy5n7oHmSHxcUz49V0A1BcVU7o9s1fz0VVxQxNxQR2zdTFBZkocR1/2tqWkhgGhVmwWE1V9ZJnsEQFd61jl8dcxU5c6FjZuPKWf++9kxmy30VzpeRww244vL32BNcKGo3NbqKjstrTVGmHHUe6ZJtDmmcYcHERU6lCKM7IJGxBP3trvGH3tZQDETx7H1lff7sVcdFfa2Ny+/BXcM5tljd2XVg4MDeLXowfxm407qGnpaCdGpXh0/HBWHC5lbVFFt/18qai+iX4hHW0/LthCSf3Rl4luLKwmMcyKPdBEZaM7T7MGRLCjrI5yR0uvx/t9ShzNxHY6jsVaLZT1sOR1cHgQD04czF1rsqlududhUqyNgvrG9uPZqvxy0qLC+Cyv9wfOGcvWsGP5OgBiBidS16k91JVXEdylzQSGhdBU78DldGIwGqkrq2qf6SzJyePzZ94AoLG2joObd2AwGhg4eUyv56Orbz5cy/pl3wIwYFgiVSUd+aouqyIsMuy/et9BaYN4t7CM+uq69gcDiZNf3x3++olSag5wOjBVaz0G2Ip72Wyj1vrIpUsFLNBap7f9DNNaP6KUSgF+BZymtU4DPm3btxut9Sta6wla6wn/7QATIONQFcnRwfSPCCLAqDhvbAIrsos80kSFdhzAxyTaUAoq65uJCDYTGui+zmAJMDBjaDQ5JX33nse+LjQlmcbiEhpLy3C1tlK6YRMR6Z6dROSYMZSs+w6tNTU5uRiDrJjbTs6aa9xP/Wwsr6Bsy1aiO917WbljJ9a4OI/luL5iTUqmuaSY5rJSdGsr1Zs3EDL6+Do/U3g4JnsETcXuOlm/eyeWuPhj7OVdYSlJNBSX0NBWLoXrNxIz1nOBQUx6GgXfuMulal8uJmsgFls4Fls4gZER1Be64y/fsYuQePcDUJrayku7XOR+tIwBp8zyab6yy2tJDA0kIdiCyaA4Ozmar/I9T34HhHQcfoZHBBNgUH1ugAnuOtbUVsdcbXUsNO346lhAeDgBnepY3a6dHg8M8rXQ5GQcXY8DY3x/svjfsg1Moq6ohPoSd/z5320mbpxne4kbN5q8r9ejtaZi335MQVYC7eE01dTSXO9++IyzuZnSrF2ExrufERBoD6dsp/vJ52XZuwmO8+2M0+7qWvoHW4mzWjApxanx0awr9mwvMYFmHhs/nMe37yW/3vNi7X1pg8mrc7B0f4Evw+5RZkktyeFW+ocGEmBQnDs4uv0hP0ckhnW0/RFRIQQYVfsAE+BHg6P5JMe3D8jpyY6KWhJDrMS3HcfOSIxmTYFnucQGWXh6WioPr99DXl1HuRQ1NDE6MhRL2wzgxNhw9tc04Atp58ziymfv58pn72fg5DR2rdqA1pqi3fsxBwV6LJUF9wxgwqgh7Fvnvtd816r1DJw0GoDrX36U619x/wyams7s2y73ywATYPoFM7nn5fu45+X7GDl9NJtWbERrzcEdBwgMtv5HS2XLDpe2rxLK33sIZ4uToLDg3gpd9EEyk9ldOFCptW5QSg0HpvSQ5kvgQ6XUs1rrEqVUBBAKhAH1QLVSKhaYC6zuzWCdLs3D72fw5m1TMRgUS9fnsbeolqunJQPwzroDnDMmnmumJ+N0ahpbnNz55iYAYsIC+dPVYzEaFEopPt12mJU7insz3B9kwfN3MHNqKlH2UPat/xuP/fk9Fixe7e+w2imjkUHXXEnWs39Fu1zEzphOcEI8hau/AqDfnNnY00ZRkZnJpt8+iMFsZuhN17fvv/OFl2mpq8dgNDLomqsICO44GJdu2OTzB/4coYxG4i6/mrz/+wva5cI2dTqB8QlUrF0NQMTMObRWV5P79HxcjQ5QiopVKxj04DyMViv9LruKw2/8Hd3aijkqmvhrb/Rp/AajkdQfX8HmPz2HdrlImDmNkIR4Dq1cA8CAU2cRNWYUpRlZrL3vIYwWM6Nu7iiX1GuuIOPl13C1OgmKjmLULdcBUPTdRvK+dJdt7PixJMyc5tN8OTU8sTGHF08bhUEp/pVTTE51A5cNcZ/UL91bxOmJUZw3MIYWl6bJ6eK+tbva939yxjAmxNqwWUx8cdEkXsw4yAc5/mn/ymgk/oqrOfA3dx2zH6lja1YDEDFrDi3V1eQ81VHHylatYMhDbXXs8qs49HpHHet/nW/rWNe8DLz6SrL/8ldwuYiZPp2gLseB5upqts9/HKejEZSiYMWXjJ33CCarld2vvEr17t201tWx8de/IfH884htW+HgCwajkbTrr2Dd039Du1wkzZ5KWP949n/pbi8pp80iNn0UxduzWX7vw5jMZsbeei0AjVXVbHn5TbTLhdaahMnjiRvrPpEee/M1ZCxcina5MAYEMPbma44aQ29wavhrVi5/nDQSg4LP8ks4UOfg/ER3e/kor4jrhyQSZg7glyMHtu9z2zfbGW0P5az+MeTU1PPqDPfJ/99357G+1D/PMHBqePTrfbx2ziiMSvHe7iL2VTZwVar7AtiinYWcnRLFhUNjaXVpGp0u7l6xs33/QJOB6f3tPLR279H+hM84NTy9JYfnZo3CqOCj/cXk1jRw8SB3ufwzp4hbRgwg3BLAb8a5v5aoVWuuX7Gd7Io6vswv560z0nFqze7Kej7ILfq+P9crksaP5ODmHSy8fR4mSwCn3fHj9m0fP/Yip/z8akIiwpl23QV8/szrrH/nE6JS+jPi9KnHfO/Pn3mdw9n7aKyp4/VbHmLylecc137ekDppBLvW7+TJ6+cTYDFzxa+uat/26gMvc9k9VxIeFc7aD75i9ZKV1FbU8sytTzN80gguv/dKMtZuZ/OKTRiNBgIsAVz74PX/8XLbE1offiCPr6ie7xH736WUsgD/AhKA3UA08AjwidY6pFO6K4Df4p4NbgF+rrX+Tin1BjAZyAWagI+01m98399M+eWHJ0UhFL3/rr9D8Jpr3rnN3yF4TXljn3kY8g82ILjvzcL9t77KOXmu8Q3ud+w0J4pwsx/vtfOy6MCTJy/rS3pcFHRCOpx/8pQLgM1+8pxMXzfKNzOhvpAccvLUs/MS555wo9OB4/7ss3P73C339MnP5+Q5y/ESrXUT7hnIrkK6pFsMLO5h/xt6JzIhhBBCCCFEX9eXv1rEV+QTEEIIIYQQQgjhNTKTKYQQQgghhBBe8j91/+lRyEymEEIIIYQQQgivkZlMIYQQQgghhPASJfN48gkIIYQQQgghhPAemckUQgghhBBCCC+Rp8vKTKYQQgghhBBCCC+SmUwhhBBCCCGE8BZ5uqzMZAohhBBCCCGE8B6ZyRRCCCGEEEIIb5FpPPkIhBBCCCGEEEJ4j8xkCiGEEEIIIYS3yD2ZMpMphBBCCCGEEMJ7ZJAphBBCCCGEEMJrZLlsHxA4yu7vELzimktu83cIXvP21S/7OwSvSX74dn+H4DWbq/0dgffcOKfJ3yF4TbHD6O8QvKah9eS59lrdfPLkxW5x+TsEr7EPUoQGnDz5CTO3+DsErzlYe/KcFicGO/0dwv82WS4rM5lCCCGEEL5yMg0whRDiaE6eSzZCCCGEEEII4W8yjScfgRBCCCGEEEII75GZTCGEEEIIIYTwEi33ZMpMphBCCCGEEEII75GZTCGEEEIIIYTwFpnIlJlMIYQQQgghhBDeIzOZQgghhBBCCOEtBpnKlJlMIYQQQgghhBBeIzOZQgghhBBCCOEt8nRZmckUQgghhBBCCOE9MpMphBBCCCGEEN4iE5kykymEEEIIIYQQwntkJlMIIYQQQgghvEWeLiuDzJPBjAQ7D0wZhMGgeG93Ea9mHPLYfmpiJHeOT8KlwenSPLE+hy3FNQCsuHwS9S1OnFrjdGku+2irz+OvyMwid9EStHYRN3MGA84522O71prcRYupyMzCYDYz7KYbCElKBODw8i8pWvM1oImbNYOEM04HYOdLr+AoKgagtcGBKcjKuEce8mm+vs9Lf7yNuaeNpbS8hgln3OfvcI7pRK9jnc1OjuCROUMwGuDdzEJe2JjXY7q02FA+vGo8P/80m2V7S+kXYuHZualEB5nRGt7JLOC1rfk+jh4Kt2Wz5c330C4XA0+ZzogLzvTYrrVmy4KlFG7Lxmg2M/n2a4lIcbeX9S8tpGBrFoFhocz944Pt+2Qs+ZjDmzJQBoUlLJQpP70Wa4St1/NSnpnN3neWgHbRb+Z0ks7t3vb3vrOkve2n3nw9oW1t/9AXKyhY8w1KKYIT4hl+8/UYAwKoy8tn98K3cTY2ERgVyYhbb8JktfZ6Xjqrysri4OLFaJeLmBkziJ8712O7o7CQ3AULqM/LY8CFF9LvTHcZNlVUkPPaa7TU1KCUImbWLOJOO82nsUPvlAtA/opV5H+5GmU0EJk2isGXX+LTfNVlZ1H03iK0y4V9+kyizjzHY3tTUSEFb71O46E8os+7iKjTz2rf5mxooODtBTQVHgYg/sc3EjRwkE/j7+xEr2NlGdnsfmcJ2uUiYdZ0Un7UvY7tfnsJZRlZGM1mRt5yPWHJidQXFpHxwqvt6RylZQy66DySzjqNjBf+Tn3hkX6/AVNQEFMfe5DeVpKRTdZbS9AuTeLs6Qw57yyP7Vprst9aQvH2bIwWM+k/uQ5bcmLHdpeLNb9/gkC7jcn3/hyA6rx8Ml9/h9amJoKiIhl7+40E+Pg4prXmoxf+ya6NOwmwBHD5r66m/5AB3dJ98+Favv7gK8oLynh46XyCw0MAyF6XyecLlqGUwmA0cv7tF5EyaqBP8yD864QYZCqlkoFPtNajfLnvicCg4KFpg7n535kU1zex5PyxrMorJ6eqoT3NdwWVrMwrB2CoPZhnT03l3Pc3tW+/ftl2qppafR47uA+uOW8vYtS9d2Ox29n22BNEpKcRHB/fnqYyMwtHcQkTHn+M2tz97Fv4NukP/pb6/MMUrfma9Ad/i8FkJOvZ54hIG401NpbUn97avn/u4qUYfXxwPpaFS7/ipQWf8+qzP/N3KMd0otexzgwK5p86lGve30ZhbRMfXzOB5Tll7K1o6JbutzMH8dXBivbXnFoz/6t9ZJXUERxg5NMfT2DtwYpu+/Yml8vFpteXcMoDd2CNtLH8d0+TMH404f37tacp3JZNXVEp5z77COX7DrDpH+9y5nz3hYyU2VMYctZs1r/wpsf7pv7odNIuPw+APf9eRdY/P2PiLVf1al60y8WetxaRfu9dWCLsbJr3BFHpaQQndLT9ira2P/mJedTk7mf3m+8w4aH7aaqsJH/FKibNfxij2UzWC69Qsn4j/WZMY9cbCxl0xSXYhw2lcO035H22nIEXn9+reemarwPvvMPwX/4Ss91O9uOPYxszhqBOxzRTcDBJV15J5VbPCy7KYCDpsssITkrC2dhI1vz5hKWmeuzri/h7o1wqd+6mbOt2Js17EENAAM01NT7L05F8FS55m6Q77iHAZif36fmEjk7H0q8jX8bgYOIuu4ra7d0vhBW9t4iQESMZ8JPb0a2tuJqbfRm+h5Ohju1auIhxv76LwAg76x99guixaYR0qmNlGVk0FJcw/al5VOfsZ+eb7zD59/cT3C+ufeCoXS7W3H0/MePTAUj72U/a99+96D1MQb3f72uXi8w332XKfXdijbCz9uEniRuXRmhCxzG5JCObuuISTv3jo1Tl7CfzjUXMfOQ37dtzP19JaHwcLY7G9te2/+MtRlx1MVHDh5L31TpyPl3O8Et9dxwD2LVxJ2WHS7nv9d+Rt+sgHzy3lDuev6dbuuSRKaROHsHLv/6bx+uDxw5lxNRRKKUozC3grflv8OvXHvBV+KIP+J+9J1MpdUIMsI8lLTqUvBoH+bWNtLg0y3JLOTUx0iNNQ6ur/f9BAQa0r4P8HrW5+wmMicEaHY3BZCJ60gQqtm73SFO+bTsx06aglCJs0EBaGxw0V1XTUFhE6KAUjBYzymgkfNhQyrZs89hXa03pxs3ETJ7oy2wd0zcbdlFRVefvMI7LiV7HOkuPC+NAlYO8andePt5VzJmDorqluzG9P5/tLaW8oeNEsqS+mawSd5nVtzjZV15PXIjFZ7EDVOw7QGhcNCGxURhNJhKnjufwpgyPNIc3Z5A8czJKKaKGpNDS4MBRWQ1ATOoQzCHB3d43oNPJWGtjs0+evF6TewBrTAzWGHfbj508kbJtnnkp25pBXFvbD29r+01V7rxopwtXcwsupxNXcwsWm3vmtaGoGNvQIQDYR6ZSunlL72emk7r97mNaYNsxLWLiRCq3ex7TAsLCCElORhmNHq+bbTaCk5IAMAYGEtivHy1VVT6LHXqvXA6v+orEc87C0DaraQ4L82m+HAf2Y46OwRwVjTKZCB8/idoMz/7CFBqGNSkFupSL0+GgYd9ebNNmAqBMJoxBQT6LvasTvY5V5x4gKDaGoLY6Fjd5IqVbPetY6dYM+k131zHbYM86dkTFjl1YY6KwRnn2R1prijduJm7yhF7PS2XOAYJjogluy0v8lAkUbfEsi6It2xnQlhf74IG0NDTQ2JYXR0UlJduzSJwz3WOf+sJiIoe5j2PRo4ZTuMn3K4B2rMtk3BkTUUqRlJqMo95BTXl1t3QJg/sTERfZ7XWL1YJq60yaG5v+977RQynf/fRRJ9JAy6SUWgCMBfYA1wGpwJ+BEKAMuEFrXaiUGg+8BjQAXx95A6XUDcC5QCAQrJS6tC3dwLa0t2qtM5RSEUd5/REgBegHDAXuAaYAc4HDwHla6xal1JPA+UAr8IXW+le99aHEBFkoqm9q/724oYm06NBu6U5PiuSXE1KIsAZw+xdZ7a9r4B9nj0YDi3cVsnR3UW+F2qOmqiosEfb23812O7X793ukaa6swhIR0SmNjaaqSoIT4jn4wb9oqavDEGCmIiOTkOQkj31r9uzFHBaKNTa2dzNyEjvR61hncSEWCmo7rhYX1jWR3s/zZDc2xMxZQ6K5culWxsQN7/F9+ocFMjImlK1Fvp2NcVRWERTZ0V6skTYq9h3wTFNRTVBkx1JXa4QNR0UVVnv49753xuKP2L9mPeYgK6c8dJdX4+5JU1UlgZ3avsVuoybXs+03VXoeHywRNpoqqwhLSWLA2afz7a8fwBAQQMSoVCJGjQAgOCGesm3biR6bTsnGLTRVVPZ6XjprrqrC3Pl4ZbNR3+WYdjyayspoyMsjOCXFm+Ed++/2Urk4ikuo3ruP3H9+iCEggMFXXEJYSrIvsgRAa1UlAfaOmE02O44Duce1b0tZKcaQEAoWvk7T4UMEJiYRd+lVGCy+vch0xAlfxyorPevPUepY53oYaLfRWFmFxdZxHCtav4m4Kd0vIFft2Yc5LJTguN7v9xsrq7B2OiYHRtipyvHMS2OFZ16sEXb3a7Zwst9eSuoVF9Ha2OSxT2j/eIq3ZBA3fgwFG7bg8PFxDKC6vBpbdEfctigb1eXVhEV+f1/SWdbXGXz22ifUVddx02M/OfYO4qRyIs1kDgNe0VqnATXAz4HngUu11kcGlX9oS/s6cKfWemoP7zMVuF5rfSrwKLC17T0fAI6sITva6wCDcA9ULwDeAlZprUcDDuDctgHqRcDItv3neyX3R9HT9QvdwzTSioPlnPv+Ju5YsYM7xyW3v371J9v4f/buPDyq6nzg+PfMZJusM9kXIAkgsoYdZEesW+taq4C71aq1tf601p2Kiru11qVFqwii1rXWDYtSEFDZtyyEJUDYsq9kmyQzc35/zJBkkgABZwn4fp4nD2TuuTPvO/eeM3PuOffksk83cfPibK4ckMyoxK43Hh7RhSEv3VlCKEKTk+hx/rlk/eUFsv/6N8J69uxw1bZk7Trixo7xTKw/USf9OdZGV3KZPfU0nly5C8cRzs3QQCOvXjiYR77dSW2T3eMxHk2nVaFdVp3Wly5c6cyYfhEXv/I4qRNGs3Px8hML8Hh0Wq3b5dJJIaWgua6O6N0mFAAAIABJREFUsk2ZnPH0HMY//zT2xiaKVq0BoP+vr+Xg0uWse+QJ7FYrKsDH11JP8P1vy261smPuXFKnT/f5/aTeOi7a4aC5rp6RD91L3yt+Sc4//nmEtt2HunhctMOBdf8+LJOm0vv+hzEEBVP29VdeDu5oAZ2C51j71rmTHNum6LDZKN20hYTRIzuUK1q9jkSfzV7q/PvJMSko3pRFUEQE5vTUDpuH3nQNe/63nBV/fgKb1YrB6Icxoc5Os+P8uxyDJ2bwp3kPcN3DN7J4gR/rjD8oH/50UyfTSOZ+rfX3rv+/jbPzNxj4xjUcbwQKlVJRgFlrffhb0kKcI42HfaO1Pnyj1UTgMgCt9VKlVIxr/yM9DvCVa7Qyy/Wa/3U9ngWkAV8AVuB1pdSXrt87UErdDNwMkHjNHzFPObG59sX1jSSGtV5NTQgNpqT+yPeKrC+qpmekCXNwAFWNNkpdZSuszSzZW86Q2AjWF3WcDuEtwRaz20hDU2Vly/SqljLRFhorKtqUqWopkzhpIomTJgKQ//EnBLW5Uq3tdso3bmL4rAe9mcIp72Q/x9oqrG0kOSKk5fek8GBKat2vIA9JiODlnztHX6JNgZyZHoPNofl6VxkBBsWrFw7mk9xi/ptX5tPYAUKjzdSXt9aXhvKOI5ShMWbqy1unv3VlFLOt1AmjWPHMPxhy+QU/PuCjCLZYsLap+41t6vVhIRaLW/vQWFFFkNlM5dZtmGJjCIp0jqjHjRhOdd4uEseNJSwpkWF/dI7E1hcVU56Z5dU82guyWGhq215VVRFo7voiSg6bjZ1z5xI7dizRI0Z4I8Sj8tZxCbaYiRs5zHnbQ+90UIrmmtqWst4WYLbQXNkas62qksCorh2XQLOFQLOF0HTnoiURw0dS7sdO5kl/jkW3O38qqwi2dPzcb3seWtudh2WZ2USk9iI4yn0misNup2TDJsbO9s29fyEWCw1t2mRrRSUh7drbkGizWy4NFZWEWMwUrttE8aZMlmRm42i20dzQwMa5bzLi1huISE5k3D1/AKC2sJiSLdn4wg+frWTNolUA9Dy9F1WlrXFXlVURGXNi09x7Z/Sh/Nky6qprWxYGEqe+k2kks/01lRogR2s9zPUzRGt9Ds4+/dEuj9a1+X+nAxtHeRygEUBr7QCadeulWAcQoLW2AWOAj4FLaO2Euj+Z1q9prUdprUedaAcTIKu0htRIEynhIQQaFD/vHccy1wIsh/Vq86V6YEw4gQZFVaMNU4CB0EDnyJ8pwMCEFDM7K+vwpYj0NKzFJVhLy5xXJteuJ3rYULcyMUOHUvLDarTWHNq1G2OoiSDXlJnDi0dYyyso27iJuDZXLyu35mJKTHSbliOO38l+jrW1paiGdLOJnpHOXC7sn8A3u907ixPfWM0E18+inaU89L8dfL3LWebZc/qTV1HH6xv3d/b0XhfdJ5WaohJqS8qw22zsW7WBlJFD3MqkjMggf+UatNaU7dxDYKjpmJ3MmsKSlv8f3JBFRLL3p5lFpKfSUFxCg6vuF69ZR+ywDLcyMcMyKHLV/epduwkIDSHYHEVwdDTVu/dgb2xCa01l7jbCkpwLbRxuE7TDQf7ni0iZOtnrubQVnpaGtaQEa5kzr4p167AMHXrsHXGOQu956y1MSUkknX22lyPtnLeOS+zwYVTmbgecnX9tsxMY4bsvm6bUNJpKimkqK0XbbFRvWEv4kK4dl4CoKAIs0TQWO6f6123PJTjRdwvltHeyn2OR6anUtznHitasI264+zkWNyyDwu+d51hV3m4CTCHuU2VXdz5VtiJnG6FJiW7TU73J3DuVuuIS6l25FKxeT2K7XBKHZ7DflUtl3m4CQ02EmKMYcMUlnP23J/nZ848z4rYbiR1wOiNuvQGAxjbt2M7PviL1TN+0Y+MvmsSdc+/hzrn3MGj8EDZ+sw6tNXtz8zGFmY5rqmzZwdKW2QoHdu7HbrMTGtlxTYBTlkH57qebOplGMnsppcZprVcBM4HVwG8OP6aUCgT6aa1zlFLVSqmJWuvvgKuO8pwrXNsfU0pNBcq01oeUUkd6/JhBKqXCgVCt9SKl1Gog70fkfEx2DXNW5fH6eYMxKMW/dxSRV1XP9P7OD/b3txVyTnosF/dNoNmhabQ7uGtZLgAxpiBeOss5YhNgUHyxq4TvDvp23r8yGulz1Qyy//o3tMNBwsQJhKUkU/itcyA6aeoULBmDqcjKYv39D2EICqLfr69r2T/376/SXFuHwWikz1UzCQxrbcBK167vdgv+HLbgpduZNG4AsZYI8ta8zGPPf8SC97/1d1idOtnPMfdcNLOW7WDhZUMxKsX72YXsKK/n6gznF8a3MwuOuO/o5CguG5hIbmktX13tXFDime93s2xPxRH38TSD0cjI669g+ZOv4HA46D11HFE9k8n7ZiUAfc+eRNLwQRRszuGL/5tNQHAQY2+5umX/H16cR0nuThpravn0dw8y+Fe/oM+Z49ny3qfUFBSDUoTFRTPqRu+uLHs4l35XT2fL8y+iHQ6SJo4nLCWZg8tWAJBy5mRiMgZTkZnN6vtmYQwKor+r7kf1SSd+1AjWP/I4ymgkvFdPkqc4ZzQUr1nHwaXO9iNuxHASJ473ei5tKaORtJkz2f7CC2iHg7gJEwhNTqZ4uTOmhClTaKquJvvxx53TeZWicMkSMh55hIYDByhbvRpTSgpZjz4KQM9LL8U8ZMjRXtKjvHVckiaNZ9u8t1g761GU0ciAm66jK5+pnqKMRhKvuJJ9rziPi3ncBEKSU6hY+S0A0ZOmYquuZvczc3BYG0ApKpYtoc9Dj2I0mUi6fCYH5/8TbbMRFBtH8jU3+Cz2znI52c+x06+ezsbnnOdY8qTxhKcks3+p8xzrOW0ysUMHU5aZzff3zMIYHMTAG1s/9+2NTVTk5DLg+o5f74rW+HKqrDOXwdfOYPUzL6G1g56TxxPRI5l8Vy5p0yYTP3QwJVuyWfqnP2MMCmLYTdce83kPrlpP/hLX96BRw+g5ubO7v7yr/5iBbFuby9PXzyEoOIjL7279XHjjwVf51V0ziIqJ4rtPlrP8w6XUVNTw/C3P0H/MQC6/awZZ321h45L1GIwGAoMDuepB39Z54X/K7/dEdIHrz5AswtkpHA/sBK7BufjOi0AUzg7zC1rrf7Zb+Gcxzvs2B7sW/hmltf6963mjcd6/mU7HhX86e3w2UKu1fs61f63WOtz1/9lALfAO8CnOxYUU8JzWesHR8hvwxorufxC6YMLpjmMXOkm8c+Wr/g7BY9Ie/q2/Q/CYumrf3gPpTTdMPXVyKW4wHrvQSaLedjJN8Dm60IBTp00ubjiZrokfXUTgqXNcACKDTp18QgynxNcxACYlNh670Eni4tTzT7re6Wnnz/PZybTzq193y/fnpGi1tdb5wMBONm0GOswh0FpvANrOHZntenw+ML9NuQqcC/i03/9Ij89u93v4EbbJSjNCCCGEEEKIn6STopMphBBCCCGEECcDLVODT6qFf4QQQgghhBBCdHMykimEEEIIIYQQntKNV331FRnJFEIIIYQQQgjhMTKSKYQQQgghhBCeIgOZMpIphBBCCCGEEMJzZCRTCCGEEEIIITxFVpeVkUwhhBBCCCGEEJ4jI5lCCCGEEEII4SmyuqyMZAohhBBCCCGE8BzpZAohhBBCCCGE8BiZLiuEEEIIIYQQniKzZWUkUwghhBBCCCGE58hIphBCCCGEEEJ4ivwJE+lkdgfWrVX+DsEjylMt/g7BY9Ie/q2/Q/CY/Ef+4e8QPGbAU7f5OwSPaXI4/B2Cx5Q1Gv0dgseEGrW/Q/AYq/3UmaxU3nBq5ZIcbvd3GB4ToE6dOtPkOHU6BrK4qfA36WQKIYQQQvjIqdTBFEIcgYxkyj2ZQgghhBBCCCE8R0YyhRBCCCGEEMJTZBhP3gIhhBBCCCGEEJ4jI5lCCCGEEEII4SlyT6aMZAohhBBCCCGE8BwZyRRCCCGEEEIIT5GBTBnJFEIIIYQQQgjhOTKSKYQQQgghhBAeog0ylCkjmUIIIYQQQgghPEZGMoUQQgghhBDCU2R1WRnJFEIIIYQQQgjhOdLJFEIIIYQQQgjhMTJdVgghhBBCCCE8RWbLSifzVDD59DgevmQIBoPi/TV7mbs0z2372D4xvHbDGA5U1APw36xCXvpmB0nmEP4ycwRxEcE4tOZfq/cyf+Uef6TQojYnm6KP/oV2OLBMmETsOT93295YVEjB229i3b+PuAsvJfZn57Zss9fXU/DOAhoLDwKQfPUNhPbu49P425qYYuGBM/pgMCg+2l7E65n73bZP6xXDH0am4tBgd2ieXLOLjcWHAFhyxRjqmu3Ytcbu0Fz+2SZ/pNAlc5+9hfPPGk5p+SFGnX2Pv8M5LuOTLNw9sjdGpfhkVxHztx5w2z4lJZrbMtJw4DwOz23czebSQ36K1qloSw6ZCz9EOzRpU8dz+kXnum3XWpP51ocUbcnBGBTIyFuuxZLeC3tTMyseex6HzYbD7iBlzHAG/uoCALLe/TeFG7MwBBgJS4hj5M3XEBQW6tO8anKyKfjgPdDOuh9/7vlu261FhRx4az7W/ftIuOgS4s5uzXvbg/dhCAlBGRTKYKTv/Q/5NPb2qrKz2fv++2iHg/iJE0k+3z2XhsJCdi9YQN2+ffS85BKSzjkHgMaKCnbNm0fzoUMopYifPJnEs87yRwotKrOzyX/PmUvCpImkdJJL3nxnLr0uuYTkc89p2ZY3fz6VmVkERkQw7JHZPo68ozFxZv4wuDcGBV/uK+advINu289OiePKvikANNjs/CVrF7sO1RNkULw0fgiBBgNGg+LbgjLe3LG/s5fwmUM52Rz44D20w0HMhEkkntexvuxdMJ+G/ftIuugSEs5p1044HGx/cg6BZjN9fvcHX4YOQGlmDrnvfIB2aHpMmUCfCzq2Y7nvfEDplhyMQUEM+c21RKX1AqC5rp6seW9Te7AAUAy56RosfXuz7b2PKdmchcEYQGh8LENuupZAH7RjpZk5bHv3A7TDQY/JE+h9wXkdctn2zgeUZmY7c7npOiLb5JLz5kJqDxSAUgy+8VrMfXsDsPebZez737cog4G4oYM5ffplXs+lfdyf/v3f5K7NJSg4kOl/upIep/XsUO67/6xk5SfLKS8o45GP5hAWFQ5A9g9ZLJ6/CKUUBqORi2+7lPTBvX2ag/CvbtnJVEqlAV9orQd3sfz1wNda6wLX7/nAKK11mZdC7DYMCh79ZQbXvLqKouoGPv2/ySzJKSKvuNat3Lo95dz0xlq3x2x2zeOf5ZBzsJqwYCOf3zmF73aUdtjXV7TDQeEH75B6+10Emi3sfmYOEUOGEZyU3FLGGBZG4uUzqdnSsdNV9NG/CB84iJ6/+S3aZsPR1OTL8N0YFMwa35cb/5tFcV0jH1w0nGX7ytlVVd9SZnVBJUv3lQPQzxLGX6cN4Bcfr2/Zft2iLVQ12nwe+/Fa+OFy5i5YzOt/vc3foRwXg4J7R/XhtqXZFDc08va5w1h+oII9h1qP0driKpZ/tRGA08yhPDVhAJd9ucFfIaMdDrbMf5+J9/8BU7SZZbOeJmlEBpE9klrKFG/JobaohHP+MpvKvHw2v/keZz56D4bAACY9eAcBISE4bHaWP/oXEocOIvq0dOIH92fQ9IsxGI1k/+sTdny2mMEzL/VpXgXvvUv6H+4kwGJh11OPE5kxlJA2dT8gNIzkK2ZwaMvmTp+j951/JCA8wlchH5F2OMh/913633knQRYLOU88gXnoUEKT2+QSFkbqjBlUbnJvx5TBQOrllxOWmordaiV7zhwiBwxw29eXtMPBnnffZaArl6zHn8DSSS7pM2ZQsbljmxw/fjyJZ55J3rw3fRl2pwzAnUN6c9fqHEobmnht0lC+K6pgb21DS5nCeiu3/5BFbbOdsfFm/pTRl1u/y6TJofm/Vdk02B0YleKVCUNYU1LJ1ir/fVbu/9e79L3jTgItFrY/+ThRGUMxtTkuxtAwekyfQfXmzutL6dIlhCQmYbc2dLrdm7TDQc5b7zHmnj8QEm3hh9lPET88g4iU1nasNDOHuqISJj/zCFW79pCz4F+Mf/heAHLf+YC4IQMZcfvNOGw27I3Oz/qYQQPod/klGIxGtr3/Cbu+WEz/6d5tx7TDQe7CfzHqT3cQEm1h1SNPEj88g/CU1mNRlplNfXEJk55+lOpde9j61ruc8ef7ANj27gfEDhnEsN/f4pZLee52SjZtYcJjD2EIDKTxkO8vbm5bm0vpwVLum/8g+3L38vGLH3LHS3d1KJc+OJ2BZwzkH3e/7Pb4acP7MWjcYJRSFOwuYOGc+dw77wFfhe9/8idMTpl7Mq8HjutTWCnVLTvYx2toLwt7y+vYX1FPs13z+aaDnD0osUv7ltY0knOwGoC6Rjt5xTUkRpm8Ge5RNeTvISgunqDYOFRAAFEjx1CT6f4BGRARiSk1HYxGt8ftDQ3U5+3EPH4SACogAGOob0di2sqIi2DfoQYO1FhpdmgW7S5lWq8YtzL1NkfL/0MDDWhfB+kh36/dRoWfvmz9GINjIjhQa+VgnRWbQ7N4bylTe0S7lWloc4xMAcb2T+FzFbvyCUuIIyw+FkNAAD3OGEnhhi1uZQo2ZNJr0liUUkSflk5zfT0NldUopQgICQHAYbfjsNtbpvMkZAzE4KpTlr7pNFRU+TSv+vw9BMXFERQXhyEggKhRozt0JgMiIwlNS0cZ/X8cjqZ2zx5C4uMJceUSPXo0lVvcj1FgZCThaWkdcgkymwlLTQXAGBJCSFISzVW+PRZt1e7ZQ0hcay6xo0dTubmTXNI75gIQ2a8fAWFhPor26AZYIjhYZ6WwvhGb1vyvoJSJie71PbuyhtpmOwA5lTXEhQS1bGuwO9uCAIMiwKD82l7X5+8hOD6OYNdxsYweTXW7z8rAyEjCjlBfmiorqM7KImbCRF+F7KZqt7MdC413xp80dhQlG93Pq5KNW0iZcAZKKSx9e2Orr8daVU1zQwMV2/PoMWUCAIaAgJbRyrghre2YuU861spKr+dSvTuf0IT4NrmMpmRTpnsumzJJduVi7tub5voGGquqsTU0ULl9JymTO+ayf+lyev/iXAyBgQAER0Z6PZf2clZlMepno1FKkTowDWttA4fKqzuUS+nbg+jEmA6PB5uCUa4VVpusjTJ71M+UUucppbYrpfKUUvcdocxUpdRmpVSOUmr5j33N7tzRClBKLQCGAzuAa4G7gQsBE/ADcAtwGTAKeEcp1QCMc+1/u1LqQiAQuFxrvU0pNRtnZzQNKFNK3Q/MA+KAUuAGrfU+pVTqER6fDzQA/YFU4AbgOtdrrtFaX6+UMgJvuGLSwDyt9V+98xZBYlQIhVWtVyKLqq0M62XpUG5EajSL/jiF4morT3y+lZ3FNW7bUywmBqZEsXmv9xvlI7FVVRJoaY09wGyhIX93l/ZtLivFGB5OwcI3aTy4n5BeqST+aiaG4GBvhXtU8aHBFNU1tvxeXN9IRlzHUZafpcZw56h0ok2B/Pbr7JbHNfDGeUPQwPvbCvlwe5EPov5piTO5H6OS+iYGx3Y8Rmf2iOH3Q9OIDgnkjuU5vgyxA2tFFaaY1jpiirZQsSv/mGWslVWYLFFoh4OlDz5FbXEpfc6eTHTf9A6vsXf5D/Q4Y6TXcuiMraqKQEvrF/5Ai4X6PccxdV/BnhdfACBm0hSiJ032dIhd1lRVRVB0ay5BZjN1x5OLS2NZGfX79hGW3vEY+UpTVRXBbXOxmKk5gVy6g9iQIEoaWme3lFqbGGg+8sj3BT0TWFPS2sE3AP+cPJSUMBP/yS8k148X1poqqwiytD3HLMd1jh384H1Sfvkr7FarN8I7JmtlFSHRrW1USLSFql17OpaJcS/TWFmFMhgIiggn6/W3OLTvAFFpvRhw9RUEtPusP7DyB5LGeL8ds1ZWuudiMVO12z2Xxvb5WsxYXbkERoST/foCavYfJDKtF/2vcuZSX1RC5Y48dn78KYbAQE6ffhlRvdO8nk9b1WXVmONb446KNVNdVk1kTFSXnyPru0wWzfuC2qpabpzzG2+E2X11oz9h4uqbvAKcDRwA1imlPtNab21Txgz8HTjP1eeJ/7Gv251HMk8HXtNaZwCHgNuAl7XWo13TaE3ABVrrj4D1wFVa62Fa68M9rjKt9QjgHzg7p4eNBC7WWl8JvAy85XqNd4AXXWWO9DiABZgG3Al8DvwVGAQMUUoNA4YBKVrrwVrrIUCn84SUUjcrpdYrpdbXZC4+4Teps1NYt7vGmnOgmolzvuHnf1nOgu/28OoNo922hwYZ+cd1o3ns0xxqu9v0zC5WUu1wYN2/D8ukqfS+/2EMQcGUff2Vl4M7sk6PSyeXvpfsLecXH6/n9iVb+cOItJbHr/xiM5d9uombF2dz5YBkRiV2vVEXXdPVY7TsQDmXfbmBP67Yym8zUr0e19F0Onqi2pfppJSrHimDgbOefIDzX3qcil35VO8vcCu27T9foYxGek4Y45mAu6qTN/54Pp/73H0fpz0wi/Tf30H58mXU7dzhweCOU2cn0XF+2bBbreyYO5fU6dMJMPlvdkmnx+UkHY/oymflYcNjovhFrwTm5ua3POYAblyxhV99s47+5gjSI/w3U6bTlqCLh6U6cwsBEZGEpvqxLeu0vnf9s/7Q3v30mjaZiY89iDE4mN1fuH+HyvvsKwwGA8njfdCOdXoo3HPRnbYJzlxq9u6n57QpjH/0QYzBQexx5aIdDprr6hk76176Tf8lW/7+z86fx4s6b8qOr/4PmZjBvfMe4PrZN7J4vv++kwnGAHla691a6ybgPeDidmWuBP6ttd4HoLUu+bEv2p07mfu11t+7/v82MBE4Uym1RimVhbOjN+go+//b9e8GnCOXh33WpiM6DnjX9f+Frtc42uMAn2tnTc8CirXWWVprB5Djep3dQG+l1EtKqfNwdpA70Fq/prUepbUeFZFxbmdFuqSw2kqSufVLSGJUCMXV7lcnaxtt1Dc5pwB9u62EQKMBS5hzGlCAQfGP60fz6cYDLM4qPOE4PCHAbKG5zfQWW1UlgVHmLu0baLYQaLYQmu68qTxi+Eis+/d6Jc6uKK5vJDGs9cpqQmgwJfVHvkd0fVE1PSNNmIOdkwtKXWUrrM0s2VvOkE5G2MSPU9LgfoziQ4MobWg8YvmNpYfoEd56jPzBFG2moby1jjRUVGIyR7UrY+lQJqRdmaCwUOIG9KM4s3Vkdu+K1RRtymb0bTcc9xeJHyvAYqG5sqLl9+bKSgK6WPcBAs3OsgGRkUQOG059vv9G24IsFpoqWnNpqqpqia8rHDYbO+fOJXbsWKJHjPBGiF0WZLHQ2DaXyiqCjiOX7qTU2kS8qXX6a1xIEGXWjm1y74hQ7hnah/vX5XKoueNF11qbnc3l1YyN89/7EGSx0FTZ9hyr7PI5VrdrF9WZm8l54D7y33iNmm3byZ/3urdC7VRItAVrRWsbZa2oJLhdGxViMWMtb1fGYibEYiYk2oy5j3OEP3H0cA7tbV2E6cB3qyjdnMXQW3/tk3asQy6VVQRbzMcsE2J25hJsaZPLqBEc2rsPgGCLmYSRw5xTbHung1I013h/9Pz7T1fy/C3P8PwtzxAVE0lVSWvc1WVVRMac2LTdPhl9KCsso6765Lu15oQpH/4cWwrQdrWyA67H2uoHWJRS3yqlNiilrj2edDvTnTuZ7a+haJzDuL9yjRD+Ewg5yv6Hvy3acZ8WXHccr9nZ44ef19Hm/4d/D9BaVwJDgW+B3wFebb0z91eRFhtGj+hQAo2KC4ensCSn2K1MbETrF+mhPc0oBZV1zg/Xp6cPI6+4hjdWdG1aqjeZUtNoKimmqawUbbNRvWEt4UOGdmnfgKgoAizRNBY7p5XWbc8lONE/i2UAZJXWkBppIiU8hECD4ue941jmWuTnsF4RrafvwJhwAg2KqkYbpgADoYHO+0pMAQYmpJjZWXm001aciJzyGnpGhJAcFkyAQXFuahzLD1a4lekZ3nqM+lvCWo6Rv1h6p1JbVEJdSRkOm40DqzeQNDLDrUzSiCHsW7kGrTUVO/cQaDJhskTReKiGpjrnokb2piZKcrYRkeS8f7toSw47Pv+acX+8lYDgoA6v622hqWk0lpTQVFaKw2ajev06IjO6VvcdjY0t0/4cjY3U5m4lJLn9Z6fvhKelYS0pwVrmPEYV69ZhGdq1XLTW7HnrLUxJSSSdfbaXIz22llxKnbmUHUcu3c22qhp6hJlIMgUToBRnJcfxfZF7fY83BTFndH8e37STA3WtF2ujggIId92THWQwMDI2ym3BIF87XF8aXfWlct06orpYX5Iv/SWDn3qWQU88RdqNNxPR/3TSfn2TlyN2F5WeSl1xCfWu86pwzXrih7u3Y/HDMzj4/Wq01lTm7SbAZCLEHEWwOYqQaAu1hc7P+vKt2wlPdrZjpZk57P7ya0b8328x+qgdi0xPpd4tl3UdcxmWQYErl6q83QSYQgg+nEtMNHUtuWwjPNm5+FHCiGGU524HoK6oGG23ExgR7vV8Jlw8ibtevYe7Xr2HQROGsH7JOrTW7N2aT0iY6bimypYdLG0ZfT2wcz/2Zjuhkd3jHu1TTdvZka6fm9sX6WS39n2eAJyzPX8BnAvMUkr1+zFxded7MnsppcZprVcBM4HvgPE476UMB34FfOQqWwOcyFDPD8AMnKOVV7le42iPH5NSKhZo0lp/rJTaBcw/gbi6zO7QPPzvLN66+QwMSvHh2n3sLK7hynHOqTDvrtrLzzOSuGp8GnaHxtps5w9vO1fHHJUezS9H9WRbwSG+vGsKAM8uyuXbbT96hPyEKKORxCuuZN8rL6AdDszjJhCSnELFym8BiJ40FVt1NbufmYPD2gBKUbFsCX0eehSjyUTS5TM5OP+faJuNoNg4kq82wdL4AAAgAElEQVS5wS95ANg1zFmVx+vnDcagFP/eUUReVT3T+zs/QN7fVsg56bFc3DeBZoem0e7grmW5AMSYgnjprIGAc6T5i10lfHfQf/fKHsuCl25n0rgBxFoiyFvzMo89/xEL3v/W32Edk13D0+t38cqZzmP02e5idlfXc1lf5xeWj/OKmNYzlgvS47Fp5zG67/ttfo3ZYDQy7PrpfP/0y2iHg9Qp44jskczuJSsA6P2zySQOG0zx5hy+vuthjEFBjLzlGgCsVdWsn/sW2uEArUkZO5KkEUMA2LLgAxzNzXz35EsARPdNY/iNV/osL2U0kjzjSva89AI4NJbxzrpfvuJbAGImT6W5upq8p+bgsFpBKcqWLqHfnx/FXlvL3lf/DoB22DGPHkvEoC4tTO61XNJmzmT7C852LG7CBEKTkyle7lxDIWHKFJqqq8l+/HHsVitKKQqXLCHjkUdoOHCAstWrMaWkkPXoowD0vPRSzEOG+C2X9CtnkvvCC2jtIH7CBEJTkin61plL4lRnLllznLngymXoo48QYDKx47V/cmjHdmy1tWz40z30uOgiEib5Z7EZu4YXsnfz3BmDMChYtL+E/NoGLkp11vfP9hZx/Wm9iAoM5M4hvVv2uXnlFmKCg3hg+GkYlXMi5LKCclaV+K9NVkYjPaZfya4XX0A7NDHjJ2BKTqHMVV9iXfVl+5NzWs6x0qVLGPCw87PS3wxGIwOvmcG6Z19y/dmP8UT0SGbfUmc71mvaZOKGDqY0M5vlf/ozxuAgMm5qHVQZePV0tsx9E22zY4qPJeMmZxu3deH7OGw21j3rvMPJ3Cedwdd7tx0zGI0MuHo6G557Ee1wkDJpPOEpyex35dJz2mRiXbmsvGcWxuAgBt94Xcv+A66aTuar83DY7ITGxTLYlWfK5PFkv/EW3z/4KCrAyOCbrvP5DJMBYwaybU0uT103h8DgIKbfPbNl2+sPvMrld80gKjaKlZ8s59sPllJTUcNfbn6G/mMGcsUfZ5C5cgsblqzHaDQQGBzINQ/5Pge/8uHqslrr14DXjlLkAND278/0AAo6KVOmta4D6pRSK3AOmp3w/SfK13O8u8L1J0wWAStwdix3AtcAD+Ds/OXjHPbdq7WerZS6DHgC56I844BcXH/CRCk1CnhOaz3VtfBPrdb6uTavMw+IxX2BnyM9Ph/nn1b5qP2fWTm8zRXrm7SOEt+vtT7qRPT0P37W/Q7CCRh2fscFh05W2/aeEocEgPxH/uHvEDxmwFMn159JOZpz+/nvT+x42s5Dgf4OwWNCjadO3T+VVtDfXd2dr4kfn+Rwu79D8KhEUzdby+FHcOhTp9KcneKfhZ284cJe5590B6bPDR/47MNk15tXHPX9cf1FjR3AWcBBYB1wpdY6p02ZATjXpDkXCALWAjO01tkdn7FrumWrrbXOBwZ2sukh10/78h8DH7d5KK3NtvXAVNf/Z3fyOtOO8PqdPX59uzKDO9sG+PdGGiGEEEIIIYR/dKOrfFprm1Lq98BiwIjzL1/kKKVudW2fq7XOVUr9F8jEeQvg6z+mgwndtJMphBBCCCGEEOLH01ovwjlLtO1jc9v9/izwrKdeUzqZQgghhBBCCOEhp9DM6xPWnVeXFUIIIYQQQghxkpGRTCGEEEIIIYTwlG50T6a/yEimEEIIIYQQQgiPkU6mEEIIIYQQQgiPkemyQgghhBBCCOEpSqbLykimEEIIIYQQQgiPkZFMIYQQQgghhPAUWfhHRjKFEEIIIYQQQniOjGQKIYQQQgghhKfIMJ68BUIIIYQQQgghPEdGMoUQQgghhBDCU2R1Welkdgf2XlH+DsEjeobZ/B2Cx2yo9ncEnjPgqdv8HYLH5N73d3+H4DH937rV3yF4TLLJ7u8QPOaiXg3+DsFjVpcE+TsEj+kb0cynO0P8HYZH7Gow8PO+Vn+H4THljUZ/h+AxiSGnTltW1SSTFYV/SSdTCCGEEN3aqdLBBE6pDqYQ4ghkdVm5J1MIIYQQQgghhOfISKYQQgghhBBCeIiWezJlJFMIIYQQQgghhOfISKYQQgghhBBCeIoM48lbIIQQQgghhBDCc2QkUwghhBBCCCE8RVaXlZFMIYQQQgghhBCeI51MIYQQQgghhBAeI9NlhRBCCCGEEMJT5E+YyEimEEIIIYQQQgjPkZFMIYQQQgghhPAUWfhHRjKFEEIIIYQQQniOjGQKIYQQQgghhKfIQKaMZAohhBBCCCGE8BwZyTwFTEm1MHtKX4xK8V5OIX9fv7/TchkJEXx6xXB+99VWFuWVAfDsz/pxVnoM5fXNnP3Oel+G3aI0M4dt736AdjjoMXkCvS84z2271ppt73xAaWY2xqAghtx0HZFpvQBorqsn582F1B4oAKUYfOO1mPv25tC+A2xd8A72xkZMMTFk3PprAkwmn+Y1JS2a2VNPw2iA97IK+fu6fZ2Wy0iI4NOZI/ndlzks2llKUngwfz1/AHGhQWgN72YVMG/TAZ/GfjTjkyzcPbI3RqX4ZFcR87e6xzYlJZrbMtJwoLE7NM9t3M3m0kN+ivb4zH32Fs4/azil5YcYdfY9/g7nmKqzs9n/wfvgcBA7cSKJ553vtt1aVEj+/AXU799H8sWXkHjOOQA4mpvZ/tyzaJsNbbdjGTGS5Isu8nn8Xqn7e/ezdcG7OJqbUUYDA66dibl3uk/z0lrz4cufkLMml6CQQK65Zya9+vXsUO7bT1ay7OMVlBWU8fQnjxEeFd6ybcfmPD565RPsNjvhUeHc+cLvvR7zugUfUrApB2NwEON/ew0x6b06lKspKWPl3+bRVFdPdFpPJvz+OowBAUfd/4e5CzmwMZuQyAgueu6hlufa8uGX7Fz6PSGRzryHz7iIlOGDvZbjuEQzfxzWG4NSfLqnmAXb3Nuu83rFcW3/HgA02Ow8tWEXO6vrAJjZL5lL0hPQQF51PY+u3UGTQ3st1sMKN+ew8a2P0A4Hvc+cwMCLz3HbrrVm44IPKdycgzEoiLG/vYZo1/t+pH0r9x5g/RvvYbM2EhYXzbjfXU9gqIn879ay7YslLc9dta+Ac5+4F0tax3P3xyrLzGG7q+6nTJ5Aeid1f/s7H1DmqvuDXHW/rrCIzL+/3lKuobSMPpdeSOq5Z7HjvY8p3ZyJISAAU3wsg268jsCwUI/Hfjg+X9eXir0HWPN663Gb+PvrCQr17PcarTVfv/oxeeu3EhgcxIV3XkVS347Hv7KonE+enk9DbT1JfXpw8R+vwRgYgLWugU+fe4vq0kocdgdn/HIaw84+A4A1nyxj09erUEoRl5rERXdeRUBQoEfj70603JP50x3JVEr9n1LquFsfpdTrSqmB3ojpRBgUzJl6Gtf9J4uzFq7jon7xnBbdMS2DgvsnpLN8X4Xb4x9uLeba/2T5KtwOtMNB7sJ/MfKu3zPxiYcpXLOO2oMFbmXKMrOpLy5h0tOPMuj6q9j61rst27a9+wGxQwYx8alHGP/YQ4QlJQKQ8+ZC+l1+KRPm/Jn4kcPYs+gbn+ZlUDBnWj+u+2QLZ81fy0X9E458XCb1Yfne1uNi15o5y/M4a8FaLv7XBq4dltLpvv5gUHDvqD7cviyHy77cwHmpcaRHuse2triK6V9tZOZXm3hkzQ5mjTnNT9Eev4UfLufia5/ydxhdoh0O9v3rXU67/Q8MnP0IFevW0VDgXneMoWH0nDGDhLPPdntcBQTQ7867GDjrzwycNYvqnGxqd+/2Zfheq/s7Pvg3fS75BeMfe4i+l17Ijvf/7dO8AHLW5FJ6sJTZCx/gyruu4L0XPuq0XJ/B6fzhud8SnWBxe7y+toH3//YRt865iVlv3sdND1/n9ZgLNudQU1jKxS/M5ozfXMma19/rtNymd//DgF9M45IXZhMUHkre0h+OuX+fKWdw1v2/6/T5Bvx8Ghc8/QAXPP2AVzuYBgX3jOjDHStzuGLxRs7pFUd6pPsX9II6K7csy+TKrzfxxtb9PDCqLwBxpiCm903m2iVbmLF4EwYF5/SK81qshzkcDta/+QFT7v0d5z83i30/rKf6QKFbmcLNOdQWlfKLv85m9G+uZP0b7x1z33WvvcPQGRdz/jMP0mPUUHJdHcu0iWM476kHOO+pBzjjtusIi4v2SgdTOxxsW/gvht/1e8Y/8TBFR6n7E55+lAHXX0Wuq+6HJSUy7rGHGPfYQ5zxyAMYg4KIHzkMgJjBAxj3+J8ZN2cWYYkJ5H/5X4/Hfpg/6svqV99hxMyLufDZB+k1eihbP1/SocyPtWv9VioKSrntn7P4+e3T+eqVDzott/TNTxl7yVR+989ZhISHsvnrVQCs/2IlsT0Tufnl+7jmqdtZ8vp/sDfbOFRWxdrPl3PjC3dzy9/vRzsc5Czf6PH4Rffyk+1kAv8HHNc3d6WUUWt9k9Z6q5diOm7DEiLJr25g3yErzQ7N5ztKOKd3TIdyNwxN4au8Msrrm90eX1tQTZW1uUN5X6nenU9oQjyh8XEYAgJIGjuakk2ZbmVKNmWSPOEMlFKY+/amub6BxqpqbA0NVG7fScrkCQAYAgJarlrWFRZjOd3ZuYkZNIDiDb5tzIYlRpJf1cC+atdx2VbMOX1iO5S7YVgPvtpZSnl9U8tjJXVNZJfUAlDXbCevvI7E8GCfxX40g2MiOFBr5WCdFZtDs3hvKVN7RLuVabA5Wv5vCjD6OsQf5fu126ioqvV3GF1St2cPIfHxBMc5645l1GiqtmxxKxMYGUlYWhrK6H4clFIYQ0IA0HY72m73+Z/08lbdRylsDVYAbA1Wgi1mn+YFkPlDNmPPHo1SivSBaTTUNlBdXt2hXM/TehCTGN3h8fX/28CwiRktnc8IS4TXY96/PpPek8c6RxlOS6e5voH6SveYtdYU5ewgdexwAPpMHsv+9ZnH3D9hwGkEh4V5PYejGRQdwf5aKwfrGrE5NN/sK2VKsvtnZWZ5DTXNdgCyyg8Rbwpq2RZgUAQbDRgVhBiNlDY04W0VeflEJMYRnhCLMSCAXuNGcnC9ex05uCGTtEnO9z3W9b43VFYfdd9DhSXEDXB2oBMyBnBg7eYOr733h/Wkjh/llbza1/3EsaMpbVf3SzdlktSm7ttcdb+tiq3bMMXHYop1HseYwQMxuNq6qD7pWCsqvRI/+Ke+HCosId513JKGDGBfJ8ftx9q+Oosh08aglKJH/3SsdQ3UVHTMKz9zJwMmOjv3GWeNYftq52CFUtDU0IjWmqaGJkwRoRiMzq6Gw+7A1tSMw26nubGZ8JhIj8ffrRiU7366qZ9EJ1MpFaaU+lIptUUpla2UehhIBpYppZa5ysxUSmW5tj/dZt9apdSjSqk1wDil1LdKqVGubecopVYppTYqpT5USoW7Hn9KKbVVKZWplHrOm7klhgdRUNPY8nthbSMJ7TokCWFBnNsnlrezCtrv7nfWykpColuv4odYzFgr3T8YGiurOilTRX1JGYER4WS/voAf/vw42fMWYmt0vhcRPZIp3eT8wl28bqNXP2w6kxgeTEGNteX3wtpGEiLaHZfwIM49LY63Mw8e8Xl6RIYwKD6CTUXdY7ppnCmYorrW862kvon40I4d4DN7xPDxL0bytymDeGTNDl+G+JPRXFVFoKW1gxJkMdNc1fXzXDscbH3sUbbcfTeRAwYSlt7bG2Eekbfqfv8rL2fH+x+z/K772f7eR/T71SW+SaiN6rJqzPGtnVtznJmqso6dzCMp2V9KfW09L9z5Mk/d8hfWfL3OG2G6qa+oJiymNebQaDMNFVVuZRpr6ggKNbV8kQ+NtlDvKtOV/TuzffFyPr/ncX6Yu5DG2npPpNKpOFMQxfWtbVdxQyNxbTqR7V3cO5EfipznY2lDE29vP8jnvxjNVxeOpa7ZxpriY+f2YzVUVhEa03r+m2LMNFS6v25DRTWhbd53k+t9P9q+UT2SOLjB1dlZvZH68o7txr5VG+nlpU5mY2UlwW3qdbDFTGMX635bRWvWk3jG6E5f4+CKH4jN8N7IuD/qi7lHEgdcx23vmo3UdXLcfqya8moi41rjiow1U9PuAlnDoTpCwlrzimhTZtQFkynbX8TfrpnFa797knNuvgxlMBAZa2bcL6fx4vUP88LVDxEcFkKfEQM8Hr/oXn4SnUzgPKBAaz1Uaz0YeAEoAM7UWp+plEoGngamAcOA0Uqpw99MwoBsrfVYrfV3h59QKRULPAT8TGs9AlgP3KWUigYuBQZprTOAOZ0FpJS6WSm1Xim1vvaHz084sc6uX+h2t4nMntKXJ7/fjQ9uHzl+ncSk2mWl2yfkLIR2OKjZu5+e06Yw/tEHMQYHseeLxQAM+vW17PvfclY9/AQ2qxWD0be3H3fpuEw9jSdX7jricQkNNPLqhYN55Nud1DbZPR7jiehKXgDLDpRz2Zcb+OOKrfw2I9Xrcf00dXbidP2KpjIYGDjrzwx56mnq8vfQcPDIFzu8wkt1f//SFZw+83KmPP8k/a+8nOx5C70R/VF1Frc6jqFiu93Bvh0H+O0Tv+H3z9zCVwu/pnh/iSdD7ERn73X7mI+WV1f2d9fv7Elc8uIjXPDU/ZjMUWx4++OuhXoCOm27jlB2ZFwUF6Un8HJmPgARgUYmJ0dz8aJ1nP/5WkICjJzvg+mynZ3+7TPpvI6oo+479par2fn1ChY/8BS2BiuGAPfPx/K8PQQEB2HumXxCcR9TF/LqLIG2p5PDZqN00xYSRo/sUG73Z4tQRgOJ48b8uDiPyvf1ZdytV7N98Qq+vP8pmjs5bh7R2fvevsgRaw7s3phLQu8e3LHwMX7z0r38d+6HNNY30FBTz/bVWfx+3sPcsXAOzdYmspZ6/+KZXynlu59u6qey8E8W8JxrhPILrfXKdh/4o4FvtdalAEqpd4DJwH8AO9DZJ98ZwEDge9dzBQGrgEOAFXhdKfUl8EVnAWmtXwNeA+j1t+Un3P0rrG0iuc0IWVJ4MCVtRpoAhsSH8/L5zttIo0MCOTMtGptD8/Xu8hN9WY8Jiba4jTJaK6s6TG/rrEyI2Vkm2GLG3Me5qEfiqBHs/tL5RTM8OZFRf7oDgLqiYkq3+Pa+08LaRpIjQlp+TwoPpqS23XFJiODln7uOiymQM9NjnMdlVxkBBsWrFw7mk9xi/utapKk7KGloJDGs9XyLDw2itKHxiOU3lh6iR7gJc3AAVY02X4T4kxFottBc2Xovb1NlFYHm458aGhAaSkS/06nOycGUkuLJEI/KW3W/4PtV9L/qCgASRo8ke97bXs3jsOX/+Y7vv3Tel5R6ei+qSlpHJapKq4g6jqlhlrgowqPCCDYFE2wKpm9GHw7uKiChZ7xHY96+eDk7l34PQEyfVOrKW2Our6jCZIlyKx8cEU5TfQMOux2D0Uh9RWVLmdBo8zH3b89kbn1PTps2gaXP/ONH53QkJQ1NJLSZdZFgCqaskymvfaNCeWh0X+5YkUN1k7PNGpNgpqDO2tKGLTtQTkZsJF/tK/VavOB8T9uOMjaUd3xPQ2PM1Ld53xtc77vDZjvivpEpiZz5wO0AHCospmBzjttz7v1hA73Gd+y8eUpwtIXGNvW6sZO6H9xZ+9CmfSvLzCYitRfBUe71quC7VZRtyWLkPXce14WdrvB3fYlKSeRnD7qOW0ExBzflHLV8V63/YgWb/utsu5L69eJQaWtch8qqCI9pd85FhmOta82rpqyKCFeZLd+sYfzlZ6OUIjo5DnNCDGX7S6guqcCcEENYlHPqf//xQzmQu4ch0zofiRanhp/ESKbWegcwEmdn80ml1J/bFTlaS2TVWnc2jKSAb7TWw1w/A7XWN2qtbcAYnB3TSwDv3XkObCk+RLrZRM/IEAINigv7xfNNu87jxPlrmfDmGia8uYZFeaU8tGxnt+hgAkSmp1JfXEJ9aRkOm43CNeuIH57hViZ+WAYF369Ga01V3m4CTCEEm6MINkcREhNNXWERAOVbtxGenARA4yHn9FLtcLD7s0X0PHOyT/PaUlTjflz6J/DNbvfO4sQ3VjPB9bNoZykP/W8HX+9yrfp7Tn/yKup4fWPnKwX7S055DT0jQkgOCybAoDg3NY7lB90Xk+oZ3tq57m8JI9CgpIPpBWFpaVhLSmgsc9adyvXrMA8d2qV9m2tqsNU7pyY6mpqo2ZZLSGKiN8PtwFt1P9hspnKbc4p2Re52whI82zE7kimXTOSBf/6JB/75J4ZOHMyab9ahtWbP1nxMYSaiYo7+BbKtjAlDyMvajd1up8naRH7uXhJTEzwe8+nnTmlZdKfnqKHsXrEGrTWlO/cQGGoitN2XXqUUCQP7sXfNJgB2rVhDz1HOY9ZjZMYx92+v7T1s+9Zt8d7IGbC1ooZe4aaWtuvsXnGsKHBvuxJCg3lm/AAeXrODfbWttzsU1TcyJCaCYNe9ZaMTothzyHtTew+L7pNKTVEJtSVl2G029q3aQMrIIW5lUkZkkL/S+b6Xud53kyXqqPtaq2sA15T5T/5L37MmtjyfdjjYv2YTqeO8M1UWWut+g6vuF61ZR1y7uh83LIPCTur+YUWrO06VLcvMIX/RYobdcRvG4CNPhT5R/q4vDW2OW9Yn/6XfzyYetXxXjbpgMr95+V5+8/K9nH5GBllL16K15sC2PYSEhRAR3TGvtCGnkfud857QzP+tpd9Y57kVGW9hz5btANRWHqLiYAmWxBii4iwc3J5Ps7XJ2S5u2UFsT8+3ad2KwYc/3dRPYiTTNR22Qmv9tlKqFrgeqAEigDJgDfA31xTYSmAm8NIxnnY18IpSqq/WOs+1Um0PnNNwQ7XWi5RSq4E8ryTlYtcw69s8Fl4yBKNSvL+1iB0V9Vw9xPmF6+2swqPu/9J5AxjXIwpLSCBrfn0Gz6/J5/2cIm+G7MZgNDLg6ulseO5F51Lmk8YTnpLM/qUrAOg5bTKxQwdTmpnNyntmYQwOYvCNrSstDrhqOpmvzsNhsxMaF8vgm64FoGj1Ovb9bzkACSOHkzJpvM9yAucKsbOW7WDhZUOdxyW7kB3l9Vyd4fwS9Xbmke+PHZ0cxWUDE8ktreWrq50f9M98v5tleyqOuI+v2DU8vX4Xr5w5GINSfLa7mN3V9VzW19lB+TiviGk9Y7kgPR6b1jTaHdz3/TY/R911C166nUnjBhBriSBvzcs89vxHLHj/W3+H1SllNNJrxkx2/u0FtMNB7IQJmJKTKV3uPO/jpkyhubqa3Ccex261opSi5H9LGDT7EZqrq8mf/yY4HGitsYwchTkj4xiv6FneqvuDbriabe98gMNhxxgYyMAbrvJpXgCDxg4kZ00us69+nKCQIK6+Z0bLtlfue42r7p6OOTaKZf9ewZL3lnKoooYnbnqWQWMHcNXdM0hMTWDg6P48cdOzKKUY//MzSE5P8mrMKcMHcXBzDv+5YzYBwUGMv/Xqlm3/e+oVxt18FaHRZkZceQkrX5zHlvc/x5LWk75njjvm/itfnEfx1p1Ya2r5+LYHyfjVLzht2ng2vvMJlXsPgoLwuBjG3jTTa/nZNTyzcRcvTh6MUcFne4rZfaieX/Zxtl3/3lXETQN7EhUcyL0j+gBg05rrlmwhp6KW/x0o5+2zh2HXmu2VdXyy2/ufkwajkZHXX8HyJ1/B4XDQe+o4onomk/fNSgD6nj2JpOGDKNicwxf/53zfx95y9VH3BeeiPnlfO+tZjzFDSZ86ruU1S7blERptJjyh40J1nszr9Kuns9FV95OPUPfLMrP53lX3B7ap+/bGJipychlwvXvd3vb2ezhsNjY8+zfAufjPwOu9U//9UV/yv1/Pdtdx6zVmKH3aHDdP6Tt6IHnrc3jlpkdb/oTJYf96eC4X/GEmETFRTLvhIj55Zj7fLvySxN49GHau88+UTJpxHp/99W1eve1JAKZdfxGhUeGERoUzYMIwXr/jGQxGIwm9Uxh+vm+/lwnfU53O5z/FKKXOBZ4FHEAz8FtgHPA7oNB1X+aVwP04RygXaa3vce1bq7UOb/Nc3wJ3a63XK6Wm4byX8/AcnIeAdcCnQIjruZ7TWi84Wnw/Zrpsd3LJGMexC50k/rPK3xF4TmziqXMtKfe+v/s7BI+59K1b/R2Cx8QGnzp1/6JeDf4OwWNWl3h+NMdfPt0ZcuxCJ4mf97Ueu9BJpLzx5FpF/GgSQ7rH+geekBpx6uRyTd9zu++Nh0eQ9vB/ffbdPv+R87rl+3PqfPs8Cq31YmBxu4fX02a0Umv9LvBuuzK07WC6fp/a5v9Lcd7P2Z437zYXQgghhBBCiG6rG8/kFUIIIYQQQghxsvlJjGQKIYQQQgghhE8YuuUMVp+SkUwhhBBCCCGEEB4jI5lCCCGEEEII4SkykikjmUIIIYQQQgghPEdGMoUQQgghhBDCQ7SSkUwZyRRCCCGEEEII4TEykimEEEIIIYQQniLDePIWCCGEEEIIIYTwHBnJFEIIIYQQQghPkXsyZSRTCCGEEEIIIYTnyEimEEIIIYQQQniK/J1MGckUQgghhBBCCOE5MpLZDURZTo2+/vJdp0YeADdMbfR3CB7T5HD4OwSP6f/Wrf4OwWM+uXauv0PwmJnv3OLvEDzms30mf4fgMYkmm79D8JhJqU3+DsFjapoNZFUG+zsMjzEo7e8QPCYm2O7vEDzGHHTqfPaflGQkU0YyhRBCCCF85VTqYAohxJHISKYQQgghhBBCeIoMZMpIphBCCCGEEEIIz5FOphBCCCGEEEIIj5HpskIIIYQQQgjhIVoW/pGRTCGEEEIIIYQQniMjmUIIIYQQQgjhKUpGMmUkUwghhBBCCCGEx8hIphBCCCGEEEJ4ityTKSOZQgghhBBCCCE8R0YyhRBCCCGE+H/27ju8rep84Pj3ypK8bckzcYZHnJDpLGc6kx0IIUAphBHa0jJadlvKLKNhUygtpUApWWSZvX6UFZIwQogzvBJn2U4c7z3lId3z+0PCtmxny9OOYvsAACAASURBVIP0/TxPnli650rvq3PPPffo3HslhKfIRKbMZAohhBBCCCGE8ByZyRRCCCGEEEIIDzHINJ7MZAohhBBCCCGE8ByZyRRCCCGEEEIID5GfyZRB5mkhKcrKnybF4aVpvLO/iP9kHHZbPndQCLeMi0FXCoeueColmx0lNUT6mXl8xhmE+ZjRUby1t4hVWQW9lIXT9P7OXAyaxrv7i3g90z2XOQND+N1YVy5K8UxKNjtKawB4ZOpQZg0MoaKxhcs+2t4b4VO4M5PtK95C6Tpxc5MYefG5bsuVUmxf/iaFOzPxMpuZcvO1hMQOBmDLyysp2JGBT1Ag8555oHWdtOQPyU9JQzNoeAcFMvWma/ENsXR7LkWpmaStfBOlK2LmTOeMBed1yiVtxZsUpWbiZTYx8cbFWGMH42huYdNfnkO329EdOgMmj2fkz+YDkL76HQq3p2MweuEfGc7EG67F7O/X7bm0V52RQV7yOtB1wmbMoN/589yWNxYVkrtsOQ15h4i6eCH9znXWod7Swp5nn0HZ7SiHA+uEiUQtWNCjsZ+Il5+5kXlnjae0vIbEc+7u7XCOqTIjg+w1yaDrRM6cwcALzndb3lBYxP6ly6g7lEf0JRcz4Ly2trVv6XIq09IxBQYy/tGHejp0AErTMslanYzSdQbOSiJuvnv8SimyViVTmpaBl9nMmF9fR1CMs+231DeQuXQldYcLQNMYff1iLPFx1BzMY9fy1egtLWheBkYsXoQlLrZb4ldK8cOyt8jfkYnR20zSzdcSGjeoU7nakjI2vbCUproGQmMHMeOWxXgZjUdc39HcwicP/w29xY6uO4iZMp5xP78QgIrcw2z+91ocLS0YvAxMuf4KwuNjPJpXSVomu95IRumKQbOTiL+o835s1xvJlKRm4uVtZuxvFhPsqpf1d92P0ccHzWBAMxiY8ei9revlfPYVB7/YgOblRcTY0Yy48lKPxn0iEsMs/HZEHAbgk8PFrMvJd1t+Zv9wrogbAIDN7uDvuw6QXdvQC5F2LTHMwk3DnccwnxwuJjnHvd8f5O/LXaOHEh8UwPJ9B3krty2/hYOjmDcwEk1z5v7uwZ4/humOfn/nqnfI356BwcuLgMhwptx0TY/3lUop3n/pHXb/sBuzt4kr/ngVA4d23id8897XfP3uRsoLynjkrSX4BwcAkPFdOp8u+z80TcPg5cXFv72E2NFxPZqD6F3/M4NMTdMSgcVKqdt68D0fBuqUUs9213sYNLh/yhBu+DyDooYm1l4wjq/yKsiubutAvi+s4qs856BrmMWPZ2ePYMH723AoxbMp2eyuqMfP6MW6+ePYXFjltm5PMmhw3+Qh3PhlBsUNTayeN44Nh91z2VJUxYbDzlyGWvx4ZuYIFn64DYD3s4tZs7eAx6af0Svx67pOytJk5t53K76hFj6//2kGTBxD8MD+rWUKd2ZSV1TKhc8/TPn+XFL+s5ZzlzgHALGzpzL0vNlseWmF2+uOmH82CT+/CIC9//2KjHc+YdKvF3VrLkrXSV22jhn33oZviIWvHnyK/hMSCGqXS3FqJnVFJZz714ep3J/LzqVrmfvo3RhMRmbefztGHx90u4ONj/6VfmNHETI0lojRwxl1xcUYvLzIWPMuez/4lNGLLunWXDrmdWjNaobdcScmq5WsJx4nOGEsvlFRrWW8/PwZdOWVVO3c4bauZjQy7M678PLxQTnsZD39NEGjRxMQ1zc7zZVvbuTl5Z/y2vO/7e1QjknpOtmr1jDqrjswW62kLnmCkHEJ+LWrF6O/H7GLrqRix85O60ckTaP/mXPZ95+lPRl2K6Xr7F65hsQ/3o5PiJXNjzxBxPgEAga0xV+WlkFDcQkzn3qU6gM57Fqxmql/vgeArNXJhI0ZxbhbbkS323E0NQOwN/kdhiy8kPCE0ZSmprN33TtMvvf33ZJD/s5d1BaVcskLD1G2L5fv/7OWCx/7Y6dy21a9z8gL5hKblMjmf69h3/rNDD935hHXN5iMnPfn2zD5eKPbHXzy0HMMGDeS8GGxpKx6j7E/m8fA8aM4vCOTbave4/yH7vBYTkrXyVyxlil334ZPiJVvHnqSyAkJBA5o24+VpmVSX1zCnGceoepADhnL1pD08J9al0+9907MgQFur1u2aw/F21OZ+dgDeJlMNNXUeCzmE2UAbh0Zx5+2ZlLW2MyL08ayuaSCQ/W21jJFtkZ+vyWdOruDSWEW7hgVz23fp/VazO0ZgN+NGMK9KRmUNTbzj2nj+L6k3C3+mhY7/9qdzfSIULd1owP8mDcwktu+T6VF6Tw+cTRbSisoaGjssfi7q9+PHDOChCudfeXO1e+x6/3PGHfVwh7LCyDrh92U5pdyz7L7ObT7IG///U1u/8ddncrFjo5l5NSR/OsPL7o9P3T8MEZNG42maRRkF7ByyTL+9Pp9PRV+r5OZzP+hazKVUiknMsDUnPr85zMmNJBDtY0crmvEris+yS1l7qAQtzI2u976t6/RC6Wcf5fZWthdUQ9Ag91BTrWNSD9zj8Xe0ejQQPJqG8l35fLf3FLmDDxGLu2WbS+poabJ3kPRdlaxP5fAfuEERIbhZTQyeNpE8lPcO/L8bWnEzJyCpmmEDY2lpcGGrbIagIgRQzEH+Hd6XZOfb+vf9sbmHtlxVRzIxT8yHP+IMAxGIwOnTqRwW6pbmYJtaQx25RIyNJaWhgZsldVomobRxwcA3eFAdzhab+UdmTASg5cXANb4WGwVVd2fTDv1OTn4RETgHR6OwWjEmjiJqlT3vExBQfjHxKC54vyRpml4ufJSDgfK4ejTnci3P2RRUVXX22Ecl1pXvfi46iV8ciIVO93rxRwURGBs53oBCB42DGMPf8vfXnV2Ln6REfhFOOPvP2USJTvc237JjjSikqaiaRqW+DhaGmw0VVVjt9mo3LOPAbOSADAYjZh+zEXTsNucB8x2WyPe1u47gyFvaxpxsyajaRrhw2JprrfR4No3/UgpRVHmXqKnjgdgyOwp5G1NPer6mqZh8vEGXPsDu6P16EsDWlz5NTfY8LMGezSnqgO5+EWEt9ZL1NREire7b1fF21MZ4KoXa3wcLQ0NNFZVH+EVnQ6t30T8/PPwMpkA8A4K8mjcJ+IMSyAFDY0U2ZqwK8WGolKmR7r3m7uqaqmzOwDYXVVLuE/v9fMdnRHcIf7CUqZ1GExWN7ewt6YOu1Juzw/292V3dS1Nuo6uIK2imqQO63a37ur3+yeMaO0rw4bGYKuo7P5kOsjcnE7i2ZPQNI3okTE01tmoKe/cNgbEDySkX+fP3dvXG83V1psbm+QXPf4H/aRmMjVNiwH+C3wDTAVSgaXAI0AEcLWr6N8AX8AG/FIptUfTtDnAH5RS810zjIOBONf/f1NK/d31+p8AXwHTgIWapt0CzAMUsEQptU7TtADgfcAKmIAHlFLvu2K8H1gM5AGlwLbu+TScIvy8Kapvan1c3NBMQlhgp3JnDgrljgkxhPiY+N2XmZ2WR/l7MzzEn7Sy2u4M96gi/LwpamjLpaShmTFHyOW2cc5cbvmqcy69xVZZhV+otfWxb6iFiv257mUqqvELbTtQ9A2xYKuowvcYB1dp6z4gZ9MWzH6+zH3wdo/G3ZXGiip82+cSYqXiQO4xyzRWOnNRus76+5+krriUIefMIiS+8yl+Bzd+x8CpE7sth660VFVhsrYdgJmtFupzco57faXr7H5sCU2lpYTPnoN/bN+cxfypaa6swmxt25bMViu12cdfL72tsbISn5C2+H2sFqo6xN9UWdWpTGNlFZrBgCkwgIzXllObl09QzGCGX/1zjN7eDL/qcrY9+3f2rnsbpetMeaD7TntuqKzCv1179gu10FBR5Tbwa6qtx+zn23rw6x9ipaGi+pjr67rOR/c8RW1RKcPPm0X40BgAJl33M754/J+kvPEuSldc8BfPztI2Vrrvo3xCrFQdcK+XxooqfEPcyzRWVOFjCQY0tjz9d9Ageu5MBs+dCUB9UQkVe/ez560PMJhMjFh0KZa4GI/GfrzCvM2U2ppbH5c1NjM8uHO/+aPzB0aytbRnv9w7mlAfM6WNbf1+WWMTwy1Hjr+93LoGfjE0hkCTkWaHzqRwK/uqe/aLte7s93+UvWEzg3u4rwSoLqvGEtGWW3CYheqyaoJCj//LoPRv0vi/1z+irqqO65f8pjvC7LO0vvwtdA/p8zN1XYgHXgASgOHAVcAM4A/AfUAWMEspNR74M/D4EV5nOHAeMBl4SNM0k+v5M4AVrvUTgXHAWOBs4BlN0/oDjcAlSqkJwFzgr66Zz4nAlcB44FJg0pGS0DTtBk3TUjRNS6n46oOT+yToejpedX6K9XnlLHh/G7d/tYtbxke7LfM1Gnh+zgie2ppNfYvjpGM5VV01R9VFMuvzyln44Tbu2LiL342N7lygl3QVa8esVFeFjmNHlHDFAi7+52NEJ01i36cbTy7AE3AcqaC6KvXjDIXBwFlP3Me8fzxGxYFcqvPcr5PJeu8TNC8vBiVN9kzAx62rzI6/I9AMBkY++GfGPPkU9bk52PLzj72SOCk/qf65q6ZwXG3f+cVF7cE8Bp05m+mP3o+Xt5mcjz4FIG/9Js5YdDmzn3uC4VddTsbrK7sjeld8XYTXqRK6zuFY6xsMBhY8fS+X/2sJZfsPUnnIuT/Y8/nXTLruUi5/aQmTr7uM715edQoZdOXY7b3LEq4i0x/8AzP/ch+T/3ALuV9spDxrH+CckW2pb2D6Q3cz4spL2f7ia13Xbw/ost/seg/O2JBg5g2M5N97c7s1phNxvP1+V/LqbSTnHOaJxNE8NnEUObX1OHq4Hrqz3wfIfPe/aAYvomcc8XCy2xzfPuHoxsxI4E+v38cvHr6eT5d94qHIxE/FT3GQmaOUSldK6UAm8KVytuB0IAYIBt7UNC0DeB4YdYTX+Vgp1aSUKgNKgEjX8weVUt+7/p4BrFFKOZRSxcBGnANHDXhc07Q04AtggGv9mcC7SqkGpVQNcMTRo1LqVaVUolIqMWTuyd88pLi+iX7+3q2PI/3MlLSbDexoW0kNAwN8sXg7J7GNmsbzc0bycXYpXx4qP+k4PKG4oYl+fm25RPiZKbEdOZftJTUMCmzLpbf5hVhoKG87pcVW3vmbSr9QCw3lbd8in8i3mQDRSYkc/qHzNWme5htiwdY+l4pKfC3BHcpYO5Xx6VDG7O9H+IhhFKe1zTgf3PQ9RTsymPTbX/b4N30mi5WWyorWx82VVZgsJ34KotHPj8BhZ1Cd2Xdm0n/KzFYLzZVt21JzZSXmk6iX3uKc/WqLv7GyqtOprV2V8bFY8LFa8LZasAxxzvb3S5xAzcFDABR8u5nIROepqZGTJlKdnevRuLM+3cgHdz/BB3c/gZ81mPp27bmhi/2Xd2AAzQ025ynwQH1FZetMp3+I5Zjrm/39iBw5lPzUXQAc2LiFwZPHARA9dTxlBw56ND8fq/s+qrGiEh9rx/2Yxe1UxMaKyta683H97x0URL+J46hyff6+IVb6JY53nvo8JAbNoNFc2zunppc2NRPu23b6a5iPmfKm5k7lYgP8uGv0EP68fTe1Lb13WUlHZY3NhPu09fthPt5dxn8kn+YXc8vmnfxhazq1LXbyG2zHXsmDurPfz9n4PQU7Mph2yy96rK/89v2vee7Gp3nuxqcJDg2iqqQtt+qyKoJCT+7U8CEJQygrLKO+h2eaRe/6KQ4y24869HaPdZyn//4F+EopNRq4CPA5jtdx0HbqcH2754/Uqq8GwoGJSqlxQHG79+nRr9EyymuJDvRhQIA3RoPGvJhwNuRVuJUZFNj2EYwI8cfkpVHlunbxkelDya5qYMXu3p+RySyvZXCgDwP8nbmcHxPOxsMdcgloy2V4iD8mQ1suvS1kSDS1RSXUlZThsNs5tHkbAyaOcSszYEICuV9vQSlF2b4cTH6+x+xsagtLWv/O35ZOYFTkUUp7hjUumrqiEupLytDtdg5/v43+ExPcyvSfMIZDrlwq9uVg8nXm0lRTS3O982ZNjuZmSjKzCOzfD3DesXbvh58x7fc3YfTu+euC/GNiaCwpoanMmVdlylYsY8ce17ottbXYG5x56c3N1Gbtxqdfv+4M939GYEwMtuISGkud9VL6Qwohx1kvfUFQbDQNxSU0uOIv3LKViPHu7SViXAIF336PUoqq/dkYfX3wtgTjbQnGJzSE+sIiAMp3ZREQ5bxpiLfFQmXWXgAqdu/BPzLCo3EPP282C56+lwVP38vgSQlkb/oBpRSle537po7XSGqaRr+Rwzj4vfOmWAc2bmFQojPPQYljuly/sd3+wN7cTGHGHoJd+zA/azDFu5yzg0UZewnsF+7R/ILjoqlvVy8F36cQ2bFexieQ76qXyv3ZGP188bEEY29qarsetqmJ0ozdBA503sgpcuJYynbtAaCusBjd7uh0c6Cesqe6lgF+vvTz9caoaczpF87mEvd+M9zHzEPjh/NU2j7ye/CmOMdjT40z/sgf4+8fzvcd4j+aYLPzJLRwH2+SIkLZUFjaXaF2qbv6/cKdmez+8HNm/uHGHu0rky6eyV2v3M1dr9zNqKQxpHyxFaUUB3fl4uPve0Knypbll7bO4h7el4ejxYFfUOfrT09XmtZz//oqrbdO8TgZrmsmP3ININE0bZnr8Vs/LgP2AW8opd52XXv5C6VUTBfXZLbe9dU16znf9TbtX/9S4EbgAiAESAGmAFcA8UqpWzVNmwusB2JdZZa5yhiB7cArx7q77JgVX59SJcwcYOVu10+YvLu/mH+n53H5MOfB75t7i/jVqIFcNCQCu65ocuj8dVsOO0pqGB8RxIrzx7K3sh7dtR38fUcuX+ef3AXmBg98ZTEjysrdic6fMHnvQDGvZeRx+VBXLvuK+OXIgVwUF0GLK5fnt+e0/oTJkzPOIDHSgsXbSIWthX+lHeTdA8UnFcfCkUeeQT2agh0Z7FjxNrquEzdnGqMuOZ/9n38NQPw5M1FKsW1pMoWpuzB6m5ly4zWEDHGe8vvd31+nZPc+mmrr8AkOYvTPLmTI3Ol88/y/qS0oBk3DPzyExOsX4XcCP2HSrJ/cHqhoZwZpK523ZY+ePY3hC+eR/cUmAOLOnoVSitRl6yhO24WX2czEG6/FGhdN9aHDpLy8AqXroBQDpkxkxKUXAPDpXQ+ht7RgDnAekIXExzD++quOO6aDdac+a12dnk5e8jqUrhOWlET/Cy6kdKPzFOTw2bNpqa5m9+OP4WhsdN563dubUQ8/QlN5ObnLloKuo5TCOjGRqPnzj/FuR/bu4pdPOZejWf6PW5k5bQRh1kBKyqr5y3NvsXzdhm55r0Wrbjzl16hISydnnfMnTCKSkhg0/wIKNzjrpf+c2TRXV5O65HEctkbQNLx8vBn/6MMYfX3Z8+prVO/Zg72uDlNQEIMXXETkzBknFUeA8eR2x6Wp6WStfhOl6wyYOZ0hCy4gb72zvQw609ledq9cS1m686cyRl9/HcGxzrZfczCPzKUr0e0O/MLDGP3rxZj8/ancu5+sVcnougMvk4kRixcRHHP8lwj08z3+L+CUUmx5PZn81N0YzSaSbr6GMNe+6YsnXmL6jVfhF2KhtriMjS8spbmunpCYQcy8dTFeJtMR1684mM+3L61E6brz55CmTWDsz5w/G1ScdYAflr2Fcuh4mY1Mvf4KQuMGdxlfWVPnGz4dj5LUDHa98SZK6QycNZ2hC+Zx0FUv0a56yVyxltJ0534s4deLscRF01BSSsoLrzg/G10natokhi5wxq3b7aS+tpKag3kYjEZGLLqUsJHDjzum9ErvYxc6AZPDrNw8IhaDBp8eLmF19mHmD3L2mx/lFXHXqHhm9AulxDVodij43ebUo73kCTFop3YcOSnMyk3D4zBo8Fl+MWuyD3PhQGf8Hx8uwmo28Y9p4/Bz3bjQ5nBwwzfbaXA4+OvkMQSaTDiU4pWsbHZWHP2mTccyNfzEB+Hd0e9/dMdDOFrseAc6B2Wh8bEnfFf5xLCWE86lPaUU7/7jbfak7MbkbeaKPyxi0BnO9vnafa9w+V1XEhwWzNfvbmRD8npqK2oJsAQwfPJIfv77K1m/9gu2fZGCl5cBk7eJ+TdcfNI/YXLR4Hl9eCjVtfiXN/XYAGv/TbP65OdzOg4yfwMsx3nTnfXAtacwyNSAp+l8458w4EOcN/3ZCSQB85RSue1u/HMQOAzs6u5BZl/hiUFmX3Gyg8y+6GQHmX2RJwaZfUV3DzJ7kicGmX3FyQ4y+6ITGWT2dSc7yOyLPD3I7G2nOsjsS05mkNlXneogsy/5KQ4yh77Sc4PMfTf2zUHmT+qITSmVC4xu9/gXR1g2rN1qD7qWbwA2uP5+uMPrjm73sP3rK+CPrn/ty5fhvPtsVzE+Bjx27GyEEEIIIYQQ4vTzkxpkCiGEEEIIIURfpp1GZ/edLPkIhBBCCCGEEEJ4jMxkCiGEEEIIIYSH9OW7vvYUmckUQgghhBBCCOExMpMphBBCCCGEEB5ikJlMmckUQgghhBBCCOE5MpMphBBCCCGEEB4i12TKTKYQQgghhBBCCA+SmUwhhBBCCCGE8BCZyZSZTCGEEEIIIYQQHiQzmUIIIYQQQgjhIZpMZcpMphBCCCGEEEIIz5FBphBCCCGEEEIIj5HTZfsAP7/TY0p9oFX1dggeU2zz6u0QPKas6fTJJcrX0dsheMyiVTf2dgges+bqV3o7BI8ZeP/NvR2Cx1yZePq0l6LTaJ8c7mMnwdrc22F4zJZSn94OwWNMp8fhGAC7q06fQ/yLBvd2BCdOk2k8mckUQgghhOgpp9MAUwghjuT0+ZpDCCGEEEIIIXqZ3PdHZjKFEEIIIYQQQniQDDKFEEIIIYQQwkM0ref+HV882vmapu3RNG2/pmn3dLH8Yk3T0jRN26lpWoqmaTNO9TOQ02WFEEIIIYQQ4jSkaZoX8E/gHOAwsFXTtA+UUrvaFfsS+EAppTRNSwCSgeGn8r4yyBRCCCGEEEIID+lj12ROBvYrpbIBNE1bC1wMtA4ylVJ17cr7A6f8kxFyuqwQQgghhBBCnJ4GAHntHh92PedG07RLNE3LAj4GfnWqbyqDTCGEEEIIIYTwEIPWc/80TbvBdR3lj/9u6BBOV/OqnWYqlVLvKqWGAwuBv5zqZyCnywohhBBCCCHET5BS6lXg1aMUOQwMavd4IFBwlNfbpGnaEE3TwpRSZScbl8xkCiGEEEIIIYSH9LG7y24FhmqaFqtpmhm4EvjAPV4tXtOcr6Zp2gTADJSfymcgM5lCCCGEEEIIcRpSStk1TbsF+BTwAl5XSmVqmnaTa/nLwGXAYk3TWgAbcIVS6pRu/iODTCGEEEIIIYTwkD52d1mUUv8H/F+H515u9/dTwFOefE85XVYIIYQQQgghhMfITKYQQgghhBBCeIhm6GNTmb1AZjKFEEIIIYQQQniMzGSeBqZGWrhrXBwGTeODnGJW7Dnstvy8QeFce8ZAAGwOB09vP8C+6noGB/jy2NQzWssN8Pfh1cxDrN1/xLsad7vazAwK31wDSsc6fSbh513gtrypqJDDK5fSmHeIyIsuIeyc81qXORoayF+1nMaCfDRgwLW/xC9uSI/GX56eyb7VyaB0+s9MIvrC892WK6XYtzqZivQMDGYzI66/jsDowQDkffYFBZu+RdM0/AdEMfz66/Aymag7dJg9K1fhaGzCJyyUkTf8CqOvb4/mVZuZQUHyWme9JM0k4rx5bssbiwo5vGKZs14WLCS8Xb1k3X8PBh8fNIOGZvAi/t4HejR2gNK0TLJWJ6N0nYGzkoib37leslYlU5qWgZfZzJhfX0dQjLNeWuobyFy6krrDBaBpjL5+MZb4OGoO5rFr+Wr0lhY0LwMjFi/CEhfbo3lVZmSQvSYZdJ3ImTMYeIF7Xg2FRexfuoy6Q3lEX3IxA847t3XZvqXLqUxLxxQYyPhHH+rRuE/Uy8/cyLyzxlNaXkPiOXf3djjHNHOQlQemD8FL00jOKuLVnXluy8+KDuWOSdEoBXaleOy7A2wrqiE22JcXzh7RWm5QkA8vpBxkWXp+j8ZfmJrJzhVvoXSd2LlJjFhwrttypRQ7VrxJ0c5MvMxmJt90LdZYZ3v54ZWVFO7IwDsokPOfbmvrlbl5bHt9rbO9GLyY8MsrCI2P6cm0qM7IIC95Heg6YTNm0O/8zvux3GXLacg7RNTFC+l3rjNvvaWFPc8+g7LbUQ4H1gkTiVqwoEdj70gpxZalb3F4RyZGbzMzfnstYXGDOpWrLSljw9+W0lTXQGjsIGbduhgvo5Gq/CK+eekNynMOM+HK+YxZcHYvZOFUl5lB0VtrULqzfwk7t3O/X/CGs98Pv+gSws527/cLVi2nqdDZRqKu6Z5+P39nJinLnW0i/swkRl/cuU1sXf4mBTsy8fI2M/3mawl1tYkjrdtUV8+mF16nvrQc//BQZt1+Pd4BfgBUHszn+9fW0GKzoWkGLnjsbrzMJr584kVslTXouoOI4fFM/tUVGAyemy9SSvH90rfI2+7crmb97gjbVXEZX7Xbrmbfuhgvk3O72vRP53aVuKhtu6rKL+ar519vW7+knAlXXMjoC+d6LHbR9/xPDjI1TbtPKfV4b8fhCQbgj+OHcOvXGZQ0NLPsrHF8XVBOTq2ttUxBQyM3b0yjtsXBtH5W7pkYz/XrUzlUZ+PaL3a2vs5H8yezoeCU7lZ8SpSuU7BuFbG33YXRYiX7qSUEJozDp39Uaxkvf3/6X76I2tQdndYvfHMNASNHMfg3N6Pb7ajm5p4MH6Xr7H1jDeN+fzveIVZSHn2CsHEJ+A9oi78iPQNbcQlTnniUmuwc9qxYTeKD99BUWcnhL75i8pKH8DKbyXjpVUq2bKX/jOlkLVvJkCsuw3rGMAq//pZDn3xO3KU9d4CjdJ2CtauJve1OjFYrWbbjbQAAIABJREFUB558jKCEsW71YvTzJ+rnV1KTurPL14i78/cYAwJ7KmQ3StfZvXINiX+8HZ8QK5sfeYKI8QkEtKuXsrQMGopLmPnUo1QfyGHXitVM/fM9AGStTiZszCjG3XIjut2Oo8m5Xe1NfochCy8kPGE0panp7F33DpPv/X2P5pW9ag2j7roDs9VK6pInCBmXgF9Uu3rx9yN20ZVU7OhcLxFJ0+h/5lz2/Wdpj8V8sla+uZGXl3/Ka8//trdDOSaDBg8nxfOLj9Mpqm/i7UvHsz63nP1VDa1lNudX8uVB5772jBB/Xjh7BOcnp5BTbWPB29tbX+eba6byWc5J/0TZSdF1ne1Lk5l97634hlr44oGniZowhuCB/VvLFO3MpK6olHnPPUzF/ly2vb6Ws//iHPzHzprK0HNns+VfK9xeN23Ne4y69AL6jxtF4Y4M0ta8x9wH7+ixvJSuc2jNaobdcScmq5WsJx4nOGEsvu3ai5efP4OuvJKqne79i2Y0MuzOu/Dy8UE57GQ9/TRBo0cTEBfXY/F3dHjHLmqKSrns7w9Rui+Xza+t5aLH/9ipXMob7zPqwrnEJSXy3atr2Ld+M8PPnYl3gD9Tfnk5h7am9kL0bZSuU5i8iuhb78JksZL99BICx4zDu0O/3+8I/X7RW85+f9BvbkbZ7ejd0O/rus4Prydz9v234hdq4ZP7nmbgxDFY2rWJgp2Z1BaWcvHfHqZsfy5bXlvLBY/dfdR1M97/jP6jz2D0xeeS8f5nZL7/GROuXojucPDNP5eR9LvrCIkeSFNtHZrRC4CZt1+P2c8XpRSbnn+Ng99vJ3Z6osdyPbxjFzWFpVz+D+d29d2/17Lgic7b1dZV7zNq/lyGJCXy7atr2Lt+MyPOc25X0351OQd/cN+uLAMiueTZe52fp0Nn7Y33Ez15rMfi7ov62o1/esP/6umy93X1pOb0k/pMRoYEcriukYL6JuxK8XleKbOiQt3KpJfXUtviACCjvIYIX3On15kUaeFwXSNFDU09EndXbLk5eIdHYA4Lx2A0EjxxMrUdBi3GwCD8YmLBy8vteYfNRv3+fVinzwTAYDTi5efXY7ED1GTn4hsRgW+EM/7IKZMo25nmVqZsRxr9pk9F0zSCh8Rhb7DRVFUNgHLo6M0t6A4HenML3hYLAA1FxViGDQXAOmoEpdu292heDbk5mMPDMYe76iVxUqfBpDHIWS9ah3rpC6qzc/GLjMDPVS/9p0yiZId7vZTsSCMqyVkvlvg4Wlz1YrfZqNyzjwGzkgDndmXyd21Xmobd1giA3daIt9XSo3nV5uTgExGBj6tewicnUrHTvWM3BwURGBvTZb0EDxuG0b9n28jJ+vaHLCqq6no7jOOSEBHIwRobebWNtOiKj/eXclaM+z65wa63/u1r6rrLmT7AyqEaGwV1PbtPrtifS0BkOAGRYXgZjQyeNpGCbe7tJX9bGjEzp6BpGqFDY2lpsGGrdO7HwkcMxRzg38Ura7S42kuLrRFfa3B3p+Km3tVevF3txZo4iapU9/ZiCgrCP6Zze9E0DS8fHwCUw4FyOHr9APJQShrxsyajaRoRw2JprrfR4KqDHymlKMzcS8zU8QDEz5nCQdeg0jc4kPD4aAy9vM+25eZgdvX72o/9flrnft83uut+v2H/Piyufl/rpn6/fH8ugf3CCXS1iejpE8lLcW8TeSlpxM1ytolwV5toqKw+6rqHXesAxM2aQl6Ks24K03ZjHTyAkGjnGWjegQGts5VmP+dZTMqh47Db0fDshnhwaxrxs4+9XRVk7CX2x+1qdhfblfHI21VBxh7nZxIe4tHYRd/TZ2cyNU17ELgayAPKgG3AfOAPSqkUTdPCgBSlVIymaV7Ak8AcwBv4p1LqFU3T+gPrgCCcud4MXAj4apq2E8gE7gc+Ab4CpgELXb8lMw9QwBKl1DrXD5Q+3cXzc4BHgGJgHPAOkA7cDvgCC5VSB7rrc4rwNVNsazsIKbE1MSrkyDNGC2L7sbmostPz5wwM57O80m6J8Xi1VFVislpbHxutVmy52ce1bnNZKcaAAPJXLqXxcB6+g6Ppf/kiDN7e3RVuJ01VlfiEtMXvbbVQk53jXqayCu/2ZUIsNFVWERQbzaDzz2bzH+/DYDIRMnoEIaNHAuA/IIqynamEjx9HydbtNFV0rr/uZK+qwmRt6wxMVisNOTlHWaMDDXL+/jcAQmfOJmTmLE+HeFSNle714mO1UNVFvXQs01hZhWYwYAoMIOO15dTm5RMUM5jhV/8co7c3w6+6nG3P/p29695G6TpTHujZ0zibK6swt2svZquV2uwTqBfRLfr5eVPYbmBYVN/E2IjO++RzYkL5/eRYQn1N/Oa/GZ2WXzgknI/29/w+2VZZhV9o23blG2KhYn9uhzLV+IZY3MrYKquOOnAcv/hnbHryRVJXvQNKcebDPTfrD9DSYT9mtlqoP4H9mNJ1dj+2hKbSUsJnz8E/tvdmMQEaKqrwD2urJ/9QCw0VVfi1q4Om2nrMfr6tA0m/ECsNFdWdXqs32Tv2+5bj7/dbykrxCgigYOVSmvLz8BkcTb+feb7fb6iowr9dm/APsVDWoU00VFTjH9rWJvxCLNgqqo66rq26trW+/KzBNNbUAlBTWALAF4+/SFNNHTHTJzJqwTmtr/HF4y9SfiCXqLGjGOwa6HVXrn6hFuqPsV35h1qpP4HtKvvbbQxJmui5oPuo3v4iqi/ok7N2mqYl4vxR0PHApcCxzgW4HqhWSk0CJgG/0TQtFrgK+FQpNQ4YC+xUSt0D2JRS45RSV7vWPwNYoZQa73qvH8ufDTzjGqxeeoTncT13OzAGuBYYppSaDLwG3HqEHG/QNC1F07SUks8/OJGP55iO9MupE8ODuSgmkhfTc92eN2oaM6NCWH+4Z0/LOj7H2Up1HVveIUJmziH+vocwmL0p/eyT7g2to64++A57GdVFIU2Dlvp6ynakMfWpJUx/7ikcTc0Ubd4CwPBfLSZ//Ua2PvI4jsZGNGMPfzfUxW/xnsjOc8gf7mHofQ8Se8vtlG/8ivp9ez0Y3HHool46fvvb5e8Na84Dy9qDeQw6czbTH70fL28zOR99CkDe+k2csehyZj/3BMOvupyM11d2R/QnRDq1PqCLOuhq1/B5bjnnJ6fw2892cUdijNsyk0HjzOhQPsnuhS/+jmM/1tU+4Vj76v1fbGLctZdx0YuPMe7ay9j66qqTDvHknHjMbiUNBkY++GfGPPkU9bk52PJ79jrZTo6nno54NNDHHeeOTOk6jXmHsM6cQ9y9zn6/rKf6/eP5rI+UxzHy0x06JXuymXHLLzjvkbs4tDWVwvSs1uVn33cLP/vXE+h2O0UZe04w8KPruis8dn95vC3J0WLnUEo6sdM8OzgWfVNfncmcAbyvlLIBaJr24THKnwskaJr2M9fjYGAosBV4XdM0E/CeUqrrC8bgoFLq+3bvvUYp5QCKNU3biHPgeqTna4CtSqlCV6wHgM9cr5UOdHlVs1LqVeBVgClvfXPSPUGJrZlI37Zv7SJ8vSmzdb4mIT7Yj/smxnPHN5nUNNvdlk3vZ2VPVR0VTS0nG4ZHmCxWWirbZunslZWYgo/vFESjxYrJYsXP9e1y0ISJlH7as4NMb6uVxnazjE2VVa2nvP7Ix2p1m4lsqqjCbLFQuSsL37BQzEHOGY/wCeOp3n+AftOm4N+/H+N+fzvgPHW2PC29B7JpY7RaaamsaH3cUlmJ8TjrBcDk+gyMQUEEjRtPQ24O/kOHeTzOI/EJca+XxsqqTqe2dlXGxxW3t9WCZYjzhj79EieQ/bFzkFnw7WaGX/1zACInTSTj9Te6NY+OzFYLze3aS3NlJWZLz56yKzorqm+if0DbPrmfvzcl9Ue+TmxrYTWDg3yx+hipbHTum2cNCmFXWR3ltp7fJ/uGWGgob9uubBWdZyh9XbM0RyvT0cFNWxi/+HIABk6ZwNZ/r/Zg1Mfm7F/a9mPNlVWt+6YTYfTzI3DYGVRnZuI7YIAnQzym3f/dyN4vvwMgbEg09WVt9VRf7j7bBM7TLJsbbOgOBwYvLxoqKvEL6dnTlI/F2LHfrzr+ft/Uod8PHD+R8m4YZPqFWKhv1ybqu9jenWXa2kSDq4xutx9xXd/gQBoqq/GzBtNQWY2Pq//3C7UQOSIen6AAAAaMG0VFbh79xwxvfR0vs4mBE8dwOCWNqIS2m4WdjF3/3cieL1zbVXy0W7wN5VWdthmfIPftqr78+Lerwzt3ERo7CF9L0CnF/FMgX/r20ZlMjvyliJ22mH06lL/VNTs5TikVq5T6TCm1CZgF5AMrNU1bfITXrT+O9z7a5tL+ohm93WOdbh7I766sZVCAL/39vDFqGucMCmdTYYVbmUhfb56cNoKHt+4lr66x02ucOziczw717qmyAL7RMTSVFNNcVoput1O97QcCE47vwnBTcDAmawhNxUUA1GXtdrsxTU8IjI3GVlyCrbQM3W6neMtWwsYluJUJHZdA0Xffo5Si+kA2Rj8fvC3BeIeEUJ2dg6OpGaUUlbuz8O/vnChvrqkBnN/a5n74fwyY07Onm/pFx9BUUtJWLylbCTrOetGbmnA0Nrb+Xbd7Fz5RPXtgFhQbTUNxCQ2ueincspWI8e71EjEugYJvnfVStT8bo6+rXizB+ISGUF/o3K7Kd2UREOWsF2+Lhcos56xsxe49+EdG9GhegTEx2IpLaHTlVfpDCiFjT+8bKfwUpJfUEhPsy8BAH0wGjQvjw1tv8vOjwUFt3dfIsABMXlrrABNgfnw4Hx0o6bGY2wsZEk1dUQl1JWU47HYObd5G1MQxbmWiJiaQ+/UWlFKU78vB5Ot7zEGmjzWY0t37ACjJ3ENgZHi35dAV/5gYGktKaCpztpfKlK1YjrO9tNTWYm9w3rhJb26mNms3Pv36dWe4XRpx/mwufuZeLn7mXgZPTmD/ph9QSlGyNwezn2+nQaamafQfNYzc7503zNm/YQuDExO6eule4xsdQ7Or31eufj9gzPHVizE4GGO7fr9+z268+3m+3w8dEk1tUQm1rjZx8LttDOrQJgZOTCB7k7NNlO7LweSqj6OtO3DiGLI3Oc9Yyt60hYGuuolKGEnVoQLsTc3oDgfFu/cRPKA/LY2NrddH6g4H+TsyCYqKPOX8Rp4/m0uevZdLnr2X6EkJ7N/Ytl2ZjrJd5fy4XW3cwuBJx7ddHfgmhSEzTv9TZYWT1uVpYr1M07RJwCvAdJyDtG3Av4HhwDal1L80TbsDuMN1TeYNwAXA5UqpFk3ThuEcWIYB+Uopu6t8jFLqDk3TKoEIV9kY4COl1GjXe18K3Oh6vRAgBZjiiqWr54fjvE50vmv9DbRdNzqn/bIjOZWZTHDORN45Ng6DBh/mFrMs6zCXxDk7wHezi7hvYjxzB4RR1OA82Hfoil+sd16k7e1l4MMLJnHJJynU2x2nEgYDrae+LdVmpFH41jrnrcynJRExbz4VmzYAEDJrDi3V1Rx4agl6ow00DYO3D0MffBQvX19seYfIX7UcZbdjDgtn4OJf4uXX1Q0oji3cx37sQl0oT0tn35o3UbpO/xnTibnoAvK/2gTAgLmznD9h8sZayjOct/4f/qvrCIqNBiDnvQ8p+SEFzcuLgMGDGP6LazCYTOR9/iX56zc645ownrifLUQ7ga/IyppO/cYONRnpFL65FnSFdXoSEfMupNxVL6Guetn/5BL0xkZXvXgz7M+P4qir4+ArLwGgdAeWSVOImHfhSccR5Xty22hpajpZq531MmDmdIYsuIC89c56GXSms152r1xLWbrz9vOjr7+OYFe91BzMI3PpSnS7A7/wMEb/ejEmf38q9+4na1Uyuu7Ay2RixOJFBMdEH3dMdfZT/5qzIi2dnHXOnzCJSEpi0PwLKNzg3Fb6z5lNc3U1qUsex2Fz1ouXjzfjH30Yo68ve159jeo9e7DX1WEKCmLwgouInDnjpOJYc/Urp5zL0Sz/x63MnDaCMGsgJWXV/OW5t1i+bkO3vNfA+28+5deYPcjK/a6fMHlrTxH/2pHHohHOLyfW7C7khrEDWTgsEruuaHToPPV9NtuKnF8m+RgNbLp6Cmeu+YG65lPbJ1+ZeHJ32izckcGOlc5rjWPnTGPkwvPZ/8XXAMSfPROlFNuXJVOUugujt5lJN15DSJxz29/8j9cp3b2Ppto6fIKDGHXZhcTNnU5p1n52rngLXdfxMhmZ8MsrCYkbfNwxHag1nVQu7VWnp5OX7OxfwpKS6H/BhZRudO1bZ8+mpbqa3Y8/5rwswbUfG/XwIzSVl5O7bCnoOkoprBMTiZp/1G79qBKsp34HVKUU3/8nmfzU3XiZTcz87TWEDXHWwWdPvMSMG6/CL8RCbfGPP2FS3/YTJiYTDVU1fHjP07TYnLkafby55Ln7W28scyK2lPocu9BR1GakUfy2s14s05IIP38+FV9vACBk5hzs1dVkP+3e7w95wNnvN+YdomB1W78fde3J9/sAE0O7vtFW/o4Mti53ton4udMYc8n57P3c2SaGneNsEz8sTaZgp7NNTL/pGkJd9dHVugBNtXVs+tt/qC+vxD/Uyqw7f42366ZZ2V//QMb7nwIaA8aPYuLVl2CrquGrp/+Fw25H6Tr9Rp1B4uLLjnjzJrPXiR+TKaXY/J9kDu/cjdFsYubvriHclcenj7/EjJuuwj/EQk1xGV8937ZdzbnNtV1V1vB+h+3qsued25W9qZm1Nz3Az198BLP/iW1ndyec85ObF5z+zqkd25+I7y6d0Sc/nz45yATQNO1hYBFwECgFNgBfA8lAHbAeuMY1yDQAS4CLcM44lgILXf/+CLS41lmslMrRNO0pYAGwHeeNf9oPMo90g5+j3finVweZfYUnBpl9xckOMvsiTwwy+4qTHWT2RZ4YZPYV3T3I7EmeGGT2FSc7yOyLPDHI7Cs8McjsS051kNmXHGmQ+VN0MoPMvkoGmUfXVweZffWaTIBnlVIPa5rmB2wC/qqUygLaz8k/AKCU0nH+LEnHnyZZ7vrnRin1J+BP7Z4a3W6Zwjkw/WOHdY70/AacA+AfH8850jIhhBBCCCHE6U2uyezbg8xXNU0bifPay+VKqZ79cUAhhBBCCCGEECeszw4ylVJX9XYMQgghhBBCCHEitL56a9UeJB+BEEIIIYQQQgiP6bMzmUIIIYQQQgjxUyPXZMpMphBCCCGEEEIID5KZTCGEEEIIIYTwkBP5PfPTlcxkCiGEEEIIIYTwGBlkCiGEEEIIIYTwGDldVgghhBBCCCE8RM6WlZlMIYQQQgghhBAeJDOZQgghhBBCCOEhMpMpM5lCCCGEEEIIITxIZjKFEEIIIYQQwkNkJlMGmX1CUMDpsSUGm+29HYLHNNhPn0l+Py/V2yF4zILBtt4OwWM+OOTb2yF4zMD7b+7tEDzm8GP/6u0QPEZ/59e9HYLHWMx6b4fgMYfqjQQYT5/9ck3L6dNfVjWfPrmMCWnp7RDE/zgZZAohhBBC9JDTaYAphOia4fSYPzolp89XNkIIIYQQQgghep3MZAohhBBCCCGEh8hMpsxkCiGEEEIIIYTwIJnJFEIIIYQQQggPMWhy7bXMZAohhBBCCCGE8BiZyRRCCCGEEEIID5FrMmUmUwghhBBCCCGEB8lMphBCCCGEEEJ4iMziyWcghBBCCCGEEMKDZCZTCCGEEEIIITxE7i4rM5lCCCGEEEIIITxIBplCCCGEEEIIITxGTpcVQgghhBBCCA+RnzCRQeZpJzHMwm9HxGEAPjlczLqcfLflZ/YP54q4AQDY7A7+vusA2bUNvRBp1yozMshekwy6TuTMGQy84Hy35Q2FRexfuoy6Q3lEX3IxA847t3XZvqXLqUxLxxQYyPhHH+rp0Dupysjg4Lp1KF0nYsYMoubNc1tuKywke/ly6g8dYtDChfQ/15lLU0UFB15/nZaaGjRNI2LWLPqddVZvpNDqdMpFKcWbL75L5pbdmH1MXHv3IgYPG9Sp3IZ3v+artzdRVlDGU+/+hYDggNZle3fu561/vovD7iAgOIA7/3ZLj8VfmpZJ1upklK4zcFYScfPd24hSiqxVyZSmZeBlNjPm19cRFDMYgJb6BjKXrqTucAFoGqOvX4wlPo6ag3nsWr4avaUFzcvAiMWLsMTF9lhOADMHWXlg+hC8NI3krCJe3Znntvys6FDumBSNUmBXise+O8C2ohpig3154ewRreUGBfnwQspBlqXnd3yLPuHlZ25k3lnjKS2vIfGcu3s7nC4VpWayc+WbKF0RO2c6wxec57ZcKUXqijcpTM3EaDaReONirLGDaSivYOu/ltNYXYOmGYg9M4mh55/ptu6ejz8nffW7XPTy03gHBtDdytMz2etqL1Gzkoi5sHN72bs6mXJXexlxfVt7OfTpFxRs+hY0jYCBUYy4/jq8TCYOvPMBZTtSQdMwBwUy8vrr8LZauj2X4rRM0lcmg64YPCeJYRd1rpf0lcmUpGbi5W1m/A2LsbhyAVC6zsY/P4GP1cLU3/8OgMw1b1O0Ix2D0YhfRBgTfrMYk79ft+dyJJPCLPxuRBwGDf7vcDFrs93b8VlR4VwZ6zqGcTj4W2bvH8OUpGWS8UYySlcMnp3E0C7qJfONZIpd9TLuN53rZZOrXqa46qX60GHSl67G3tSEX1go42/+JSZf327PRSnF56++zYGUXRi9zVx0x9X0i+/cP1YVlfPe08uw1TbQL34gC+66Fi+Tke/f/pKMDSkA6A6d8sNF3LHqcXwD/fnhva/Y+dlmQCMipj/z77gao9nU7TmJ3vOTGGRqmhYDfKSUGt3LoRw3V8zTlVKre+o9DcCtI+P409ZMyhqbeXHaWDaXVHCo3tZapsjWyO+3pFNndzApzMIdo+K57fu0ngrxqJSuk71qDaPuugOz1UrqkicIGZeAX1RUaxmjvx+xi66kYsfOTutHJE2j/5lz2fefpT0ZdpeUrpO7ejXD77wTs9VK5uOPYxk7tkMu/kRfeSWVO3a4rasZDERffjn+0dE4GhvJWLKEoBEj3NbtSadTLgCZW3ZTml/KwyvvI3f3Qdb+7S3ufunOTuWGjI5lzLRR/O3OF92eb6izse6Ft/jdkzcSEmmltrK2p0JH6Tq7V64h8Y+34xNiZfMjTxAxPoGAAW2fZ1laBg3FJcx86lGqD+Swa8Vqpv75HgCyVicTNmYU4265Ed1ux9HUDMDe5HcYsvBCwhNGU5qazt517zD53t/3WF4GDR5OiucXH6dTVN/E25eOZ31uOfur2g4eN+dX8uXBcgDOCPHnhbNHcH5yCjnVNha8vb31db65Ziqf5ZT1WOwnauWbG3l5+ae89vxvezuULildZ8eydcy89zb8Qix8+eBTRE1IIGhg/9YyRamZ1BaVcP5fH6Zify7bl67lrEfvRjN4kXD1ZVhjB9Nia+TLB54kcvSI1nUbyisoSc/CLzSkx3LZs3IN4/9wO94hVrY++gRh49zbS3laBrbiEqY9+Sg12TnsWbmaSQ/eQ2NlJXlffMXUxx7Cy2wm/aVXKd6ylagZ04medw5DLl0AQN7n68n54GOGX3d1t+eStnwt0/90G74hVjb++Un6TUggaEBbvZSkZlJfXMJZzz5C5YEcUpeuYfYjf2pdfuDT9QRE9cNua2x9Lnz0CEb8fCEGLy8y177L3g8/ZdSVl3RrLkdiAG4bFcfdP2RS2tjMS9OdxzAH69qOYQobGrnTdQwzOczCXaPjuWVz7x3DKF0nfcVapt7trJevH3LWS2D7eknLpK64hDOfeYSqAzmkL1vDzIfb6iX70/UERvWjpV29pP7nDUYuupSw4cM4tPE7Dnz8OcN/tqDb8zmQsouKglJuevVBCvbk8t+XkvnFc537gvXL3mfSxXMYNXsin7y4jp2fb2biBTOZetlZTL3M+UXyvi3p/PD+BnwD/aktq2Lrhxu54aX7MHmbeefJ19m1aTsJZ0/p9px6i1yPKJ9Bd4oBrurJNzzDEkhBQyNFtibsSrGhqJTpke6d+a6qWursDgB2V9US7mPuyRCPqjYnB5+ICHzCwzEYjYRPTqRiZ6pbGXNQEIGxMWheXp3WDx42DGMvfgPbXl2HXEImTaIy1T0XU1AQATGdczFbLPhHRwPg5eODT//+tFRV9VjsHZ1OuQCkfZfBlHMmoWkasSNjsNXZqC6v7lRu0NCBhPbrfDCc8uU2xs1IICTSCkCgNbDbY/5RdXYufpER+EU466L/lEmU7HA/wCrZkUZU0lQ0TcMSH0dLg42mqmrsNhuVe/YxYFYSAAajsW3GQtNaDzzttsYemZVpLyEikIM1NvJqG2nRFR/vL+WsmFC3Mg12vfVvX1PXXdf0AVYO1dgoqGvq1nhPxbc/ZFFRVdfbYRxRxYFcAiLDCYgIw2A0MmjqRAq2ubf3gm1pRM+cgqZphA6NpaWhAVtlNb7WYKyxzhkak68PgVH9sFW2tffUlW8zZtEl0EOnkdVk5+IbEYGvq71ETp5EWYf2UrojjX7Tne0leEgcdld7AVAOHb25Bd3hwNHcgrfF2S6M7WaUHE3NoHV/QpUHcvGPDMfflcuAqYkUdaiXwu2pDJrhzCUkPo6WhgYaXbnYKiop3plB9Owkt3UixozE4NpvW+Njaayo7PZcjmS4JZD8+kYKXccwXxWWMj3iyMcwu/rAMUzlgVz8I9rqJWpqIkXb3eulaHsqg1z7ZGsX9VKSmsHgOe71Ul9YTOgZQwEIHz2cwhT3L3C7y94t6Yw5czKapjFgeCyN9TbqKtz7R6UUB9P+n737Do+qSh84/j2ZZErqTAoJIZ0OIST0jh1Fxb6oiGWt6651FcvqqijWXRc7llWwiw13dV1XlCa9JiT0kFDTey8z5/fHDEkmCRB1kiC/9/M8PGTmnjPzvnPm3HvPPffe2c3ACckADDl9FLtWb21Fg9LpAAAgAElEQVTzWhnLNzFo0vCmxw67g0ZXf2qsa8A/OLBzkxHd7jcxk+nirZRaAKQAu4CrgXuA8wELsAq4WWutlVK3A7cAjcA2rfXlSik/4CVgCM68H9Vaf6WUuha4EDAAicDfASMwE6gDpmqti5VSvYFXgDCgGrhRa71DKTUfKAdGABHALK31Z8DTwECl1BZggdb6H5378UCoyUhBTX3T48LaegYEHX0H+OyocNYXdO8Of0v1JaUYbbamx0abjYq9Wd0Y0S9XX1qKMbh542i0WqnK+vm51BUWUr1/P37xXXvqYksnUy4AZYVlWHs0D6KsYVZKC8sICgnqUP38AwXY7Xbm3vUytdV1nHrJJEafNbKzwnVTW1KCObi5j5htVkpb9ZG6ktI2ZWpLSlFeXvgE+JP+1gIqDhwiMC6GATN+h7fJxIArL2Pj315k1yefox0ORj/UtadxRviayGkxMMytqmNoj7brrjPjQvjzqHhCLD7c+N/0NsvP7R3G13sKOjXWk11NcSmWkObvjyXYRnFmdpsyvq3K1JSUYrE196GqgiJK9x0guHcc4ByYWoKDsMZGdWr8LbXuL6ZgK+WZrfpLqXt/Mdms1JWUEhgfS8zZZ7Dyngfx8vEhOHEgIYmDmsplfr6InJVr8fa1MGxW2zMhPJ9LKZZg98+8pFUu7ZWpKS7FbA1i6/ufMvjyi2isPfoBmP3LVtFrzPCjLu9soWYjBbXN+zAFtfUMtB59H+ac6HDWdfM+TG2Je38xB9sobd0uxe7fMUuwzfmcNYiMDz5l4PS27RIQFUnepjQihg/l8LpN1HTR4L+yqIzA0ObtY0CIlYqiMvyDm/t2TXkVZj9L08GJwFBnmZYaauvZu3E7U2651Pk6oVZGX3QaL1/3CN5GHxJSBpAwbCAnM7km87c1k9kfeENrnYRzUHcr8LLWeqTrNFoLcJ6r7P1AiqvsLa7n/gL8qLUeCZwKPOcaeIJzcHklMAqYA1RrrVOA1TgHswBvALdprYfjHNy+2iK2nsAE1/s/3SKGFVrr5K4YYEL7B4c17f9Oz9DgIM6JCufNXdmdGtOv1QUHiDuHbudz/5nJ2Gtr2TVvHrHTp7sdOe9yJ1MuOI/CtqZ+Rj52u4P9uw7yhydv5E/P3sy37/2PvAP5ngzx6NprilY9v738UM7Tuir2HSD6tMmMm/0XDCYjWV9/B8CBH5fT/4rLmPz8Uwy48jLS336vM6I/unY+/vbWXN9nF3H2wg3c+r9t3Dkizm2Zj5fitNgQvt0rg0yPa9M+x+5DjbW1rJ77BskzL8XH10JjXT3bv/ovgy89v3Pj7IjWff0o/aWhqorCzWmMe/YJJvzjGex19eSsWttUpPclFzLh+aeIGDOKgz8s7dyYOVq/bp1L+0VyN2/FFBiANT72qK+/86tvUQYvosaN+pWRela7eQPJR/ZhdmZ3bUBttBdfB7YnCvI2b8UY0H67DL1hJlk/LGP5X5+ksbYWL0PXzAkdbfvhVqbd/u/+ePe6dKIGxmMJcO5m11RWs3vtVm795yPc/u4TNNTVk75kvafCFieo39JM5gGt9UrX3+8DtwNZSqlZgC8QDGQA/wbSgA+UUouARa46ZwHTlFL3uB6bgSNXXi/RWlcAFUqpMtdrAGwFkpRS/sA44NMWG1JTi9gWaa0dwDalVHhHklFK3QTcBDDgtnuJmnpBR6odU0FdPWGW5lNHQs1Giurq25SL9/fl7sTePLhhGxUNjb/6fT3FaLNSX9J8tK6+pASjtWtP2/MUo81GfXFx0+P60lJ8fkYujsZGds+bR+jo0QQPG9YZIXbYyZDLskU/sfKb1QDE9o+hNL/56HdpQSlBIR0/bccWFoR/kB8miwmTxUSfpN4cyjxMeHQPj8fdmjnY5nY6W21JaZtTW9srY3a1l8lmxdrbOZMcMWIYe79xDjIPr1zNgBm/AyB85HDS336/U/NoLbeqjp7+zavUCD8T+VVt111HrM8pIybQgs3sTUmtcx02KTqYbYWVFNU0dHq8JzNLsJWaoubvT01xCRZrUKsyNqpblTG7yjga7aye+yYx40fRa2QKAFV5BVQXFPL9A3Nc5UtZ/JenOH32rKZ6ncFsc+8LdcWlTae8HmFqXabEWaZ42w7MYSEYA50zaT2Gp1C2J5Oe49yvIQsfM5LUua+QcFHnDqCds5Ltf+ZHmIOtbcvYrBxet5ncTWnkpabjaGiksaaGja+9w/A/XAfA/hWryduylXH33/mzDrh5WmFtvdvpr2FH2YdJCPDlz0N688D6bZR38z6M2WZz6y+1xSWYbW3bpbaddslZv5m8zWksTnO2S0NNDZvmvcOwW64jIDKCsbNuB6AyJ4/81LZnbnjKhq+Xs+U75/Yxsm8M5YXN28eKolICgt3z8Q30p7aqBofdjpfBQHlhqdtMJ8C25ZsYPLl5Vjx7y06s4SH4uc6u6z92KAe3Z5F4atecBdQdlGr/AMn/J7+lmczWraVxziZeqrUeAryJc+AIcC7OU1uHAxuVUt44j8Vc4ppZTNZax2itt7vKtzxPwdHisQPnQNwLKG1RN1lr3XKev2X9Dq2htdZvaK1HaK1HeGKACbCzrIJevhYiLCa8leKUiDBW5xe7lQkzG3kkZQDPpO3mUHXtUV6pewTExVGTl09tQSGOxkYK1m0geOjQ7g7rF/GPi6M2P5/aQmcuxevXY+tgLlprst59F0vPnvQ888xOjvT4ToZcJl84gQffvJcH37yXoRMSWfv9emds27Kx+Fk6fKosQNL4IezZuhe73U59bT3Z2/cREduhY0u/WmB8LNV5+VS7+kjO2vX0SElyK9MjOYnDK9egtaZ0z168LWZM1iBM1iDMIcFU5eQCULRtB/6RzptTmKxWSnbsAqB4+078wjt/wNzS1vwK4oIsRAWY8fFSnNsnrOkmP0fEBJqb/h4U6o+PQTUNMAHO6xPG15ldNKN8ErMlxFKZm09VvvM7dmDNRnoOd/+ORQ4bwr4Va9FaU7Q7Cx+LBYstCK01G958j4BeEfSb2nwX6aCYXpz/2rNMfeEJpr7wBJZgK2fMeaBTB5gAAfGxVOfnU+PqL3nr1hPaqr+EpSSRu8rZX8oym/uLOTiY8sws7HX1aK0p3rYDP1d/qc7Na6pfuCUN356d3/+tCbFUtWiXQ2s2EDHMPZeIYUkc+MmZS/Gevfj4WjBbgxg0/UKmvPgUZ/1jDiP+eD2hg/o3DTDz0jLY/fX/GH3XH/A2de/1jTvKKujl17wPc2rPMFa12ofpYTbyaMoAnkrdzcETYB/GmhBLVYt18uE1G4ho9R2LSEnigGudXNKiXQb+7kLOfOEpznh+DsNuvZ7Qgf0ZdouzXerKywHnGSi7//UtsadO6rQcRpw3iRteuo8bXrqPfmOT2PrjOrTWHNqRhcnX3GYAqZQidkhftv/kvAHj1h/W0W/MkKbltVU17E/fQ98WzwWG2Ti0M5uGWmd/yk7dRUh012w3Rff5Lc1kxiilxmqtVwNXAD/hnF0sdM00Xgp8ppTyAqK11kuUUj/hPA3WH/gOuE0pdZvrus0UrXWHrqTWWpcrpbKUUpdprT9VzkN9SVrr1GNUqwC67o4ggEPDy9v28tSIwXgp+O5gPvsqazgvOgKArw/kMrN3DIFGH24flACAXcMfVx8rja6jDAYSrrycjLkvgMNBj/Hj8e0VSc7SZQD0PGUy9WVlpD7xJPaaWlCKw4t/IGX2o3hbLOx84y3Kdu6ksbKS9ffeR8y08wmfOKHbcom74gp2zp2LdjgIGz8e38hI8pY5cwmf7Mwlfc4c7LW1KKXIWbyYpMceo+bgQQrXrMHSqxdbZ88GIPqii7AOGXKst5RcOmjw6EFkrN3Oo1fNwWg2ctWsy5uWvXL/G8y4ZzrW0CCWfLGcxR//SHlxBU/e8ByDRw9kxj2XExEbzqCRA3jyhudQSjFu6hgi43se4x09x8tgYOBV09n4txfRDge9Jo7Dv1ckB35cDkD0aZMIHZpIQVo6K2Y9jMFkJPH6a5rqD5wxnbTX38bRaMc3LJTEG5xXAwy+7ip2fLAQh8OOwceHQdd17p0yW7NreOynPbw9NRGDUny2M5c9JdVcMdD5uX60PYez40O5sF84jQ5Nrd3BnYu3N9U3e3sxPsrGwyt2d2ncv8SCl25j4tiBhNoC2LP2ZR5//jMWfLK0u8Nq4mUwkHztdFY88zLa4SBu8liCoiLJXOz8jvU+YxIRyYnkbsngv3c777w64uaZABTtymT/T+sIio7k+weeBCBx+jR6JnfPjeG9DAb6z5jO5r+/CA4HPV395eASZy5Rp04iJCmRwrR0Vt/3MF5GI4Nc/SWodzw9Rgxj3aNzUAYDATHR9Jrs3J7s+WwR1bl5KKUwhwTT/5rOv8efl8FA0tWXs/q5l9AOBzGTxhEYFUnWD85c4k+fRPjQRPK2pLP4nr9iMBpJufHq47wqbF3wCfbGRlY98yIAwX3iGXpdl96zsIlDw0vb9vLMSOc+zLft7cP0ce7D3DG4eR/m1lXdtw/jZTCQePXlrHn2JbR2ED1pHAFRkWS71slxp02ix9BE8lPT+fFeZ7sk33D8djm0egPZi137PiOSiZ40tlPzOKL3iEHs2ZDBazfOxsdk5Lw7m7cFnzwyj6m3X0FASBCnXjeNRc/MZ/n73xCeEMXQs8Y0ldu1Oo34lAEYzc1np/TqH8eA8cn8885n8fIyENG7Fylnj+uSnLqLXJMJ6mjnu59IXD8H8h9gOc6B5W6cN+Z5ELgcyAYOAPtwXlO5BAjCOav4vtb6aaWUBZjrqq+AbK31ea4b/4zQWv/J9V7ZrseFLZcppeKB13Bef+kDfKy1nu268c/Xrpv9oJSq1Fr7K6V8gP8CocD8Y12XeeZ/V574jdAB0X4nz2lqjQ5ZO5yIru5T1d0heMy/9nfvtame9G1a27s9/1YdnPNad4fgMXd/cUN3h+AxJfW/pROvjs3f+6TY5DfZWGQ6fqHfiJTgE/fO1D/XkOCTZ5/smr5TfnM7Zb9bsrzLOvrCUyedkJ/Pb2ImU2udDQxqZ9FDrn+ttZm+0lrXADe38/x8YH6Lx3HtLdNaZwHuv+LsfP7aVo/9Xf83AN37q/NCCCGEEEKILnXyHBb75eQzEEIIIYQQQgjhMb+JmUwhhBBCCCGE+C3wkrvLykymEEIIIYQQQgjPkZlMIYQQQgghhPAQubuszGQKIYQQQgghhPAgGWQKIYQQQgghhPAYOV1WCCGEEEIIITxEZvHkMxBCCCGEEEII4UEykymEEEIIIYQQHiI3/pGZTCGEEEIIIYQQHiQzmUIIIYQQQgjhIV5Kd3cI3U5mMoUQQgghhBBCeIzMZAohhBBCCCGEh8g1mTKTKYQQQgghhBDCg2Qm8wRgM9m7OwSPCDOfHHkAlNWfPMdfau0nTy5r8o3dHYLHRFgauzsEj7l8xMnT9x1f3NDdIXjM8xe/1d0heMy/V8/s7hA8atF+S3eH4DFX9a7s7hA8JrXYp7tD8Ji6k2e1/Jt08ux5/XLyGQghhBBCdJGTaYAphBBHIzOZQgghhBBCCOEhcndZmckUQgghhBBCCOFBMpMphBBCCCGEEB4id5eVmUwhhBBCCCGEEB4kM5lCCCGEEEII4SEykykzmUIIIYQQQgghPEgGmUIIIYQQQgghPEZOlxVCCCGEEEIID5FZPPkMhBBCCCGEEEJ4kMxkCiGEEEIIIYSHeCnd3SF0O5nJFEIIIYQQQgjhMTKTKYQQQgghhBAeIj9hIjOZQgghhBBCCCE8SGYyTwLlGekcXvgx2uEgePxEws8+x215bW4OBxbMp+bAfiKmXUiPs6a4LdcOB7ueegIfq5WEP97elaEDkJeawdb3PkU7NLGnjKPftFbxac3W9z4lb0sGBpMPw266Gmt8DPb6BlY88TyOxka03UHkqBQGXnIeAKX7DpD69kfYGxrxMngx9NrLsfWO6/RcirZmsPvDhaAd9Jw4nthzz26Ty+4PF1K8NR0vo5GB119DQGwMAAf+t5jDy1eilMKvVyQDrr8Gg48PAAcXL+HgD0tRBi9CkhLp87tLOj2XlkrS08n++BO0w0H4xAn0Osf9O1aTk8Oe+Quo2r+fmAsvJHLKWU3L9syfT0naVnwCAkh+7NEui1lrzfoFn3J4cwYGk5Fxf5hJSHxMm3IV+YWseOFt6quqCY6LZvyfrsHg7X3M+qvmvcfBTemYAwOY9reHml4r9dNv2P3jSsyB/gCkXD6NXimJHsll3fzPOLQ5A2+TkfF/mElIQnS7uSx/4R3qKqsJiY9mwp+ubsqlvfr2+ga+fXQujoZGHA47caNTSP7duQAUZx9k9ZsfY29owMvgxejrpxPWJ+5X59JSTmoGW979DO1wEH/qeAZOO8ttudaaze9+Su6WDAxGI6NumYnN1QbrXn+PnM3pmAIDOPvZ5jYoyT7Axrc/xtHQgPIyMOy66YR4OO725KZmsMW1Hos/ZRwD2lmPpb77KTmpGXgbfRhx89XY4mOoLipm/WsLqC0rRykv4k8bT9+zT3Oru/Ob79n64ZecP+9ZTAH+nZ5LR8177mbOOT2FgqJyRpw5q7vDOS6tNZ++/CUZa7djNPswc9YVxPRr24+WfrmCJZ8vp/BwIc98+Tj+Qc7PfNeWPbz+8D8JiQgGIHliElOvntKmfmcpTMtg54cL0Q4HvSaNJ/68ttuXnR8spDAtHYPRyOAbriEwLoaqnFzSXn2rqVxNQSG9Lzqf2Cmnk/nlvzm07Cd8AgIA6HPpBYQNHdLpuWitWfzG52Ru3IaPyci5d8wgok/btijNLeKr5+ZTW1FNeO8ozr97JgYfb9Z+8QMZSzcA4LA7KDqYy+3vP4klwK/pufl3P0dAsJXLHrm5U3MpSMtg+wcL0Q5N1OTx9D6vbd/f/sFCClKd67EhN15NUJxzPdZQVc3Wt9+n8tBhQDHkhpnY+iSw+8uvObD0J4yBznbpd+kF9Bj667clx6O1Zsmbn5O1cRveJiNn3zGD8N5t26Usr4ivn5tPbWU1PRKimHqXs10ADmzdzZJ/foGj0Y4l0I/pT95BY30Dnzz4AvaGRhx2B33HJTP+yqmdnk93klm8DgwylVJxwNda6w59u5VS1wL/01of/jWBKaUuBHZprbf9zHrzccb72a95f9drPai1frLF41Va63G/9nU9STscHProQxLuuAsfm43dT80hKGko5sjIpjIGXz96Tb+csi1b2n2Nwh8XY47oib22pqvCbqIdDlIXfML4+2/HEmxl6V+fIWJ4EoG9ejaVyUvNoDI3nzP+/iglmdmkzv+YyY/NwsvHmwkP3oG32Yyj0c6Kx/9O+NDBBPeJJ+OjLxlw8bmEDx1M7pZ00j/6kokP3dXpuex6/yOS/3wHpmAbG2Y/RWhyEn69mtuieGs6NXn5jH5qNuV7s9j57oeMePh+6kpKOLh4CaOeeASD0Uj6q2+Qv3Y9PSeMo2T7Tgo3pzJq9kN4+fhQX17eqXm0l1fWhx8y6K67MNpsbJ3zJLahQ/Ft8R3z9vMj/vLLKd6yuU39HuPGEXHqqex5+52uDJvDWzKoyCnggrmPUrgnm7VvfczUOW13hDd/uIiB555G/LgRrHnrI/b8uIr+Z006Zv3ek8fQf8pkVr7ybpvXGzj1NAaff4ZHczm0ZRsVuQVc9MIjFO7OZs0/P+bcOfe2Kbfxg68YNPVU4sePYPWbH7H7x9UMOGviUet7+Xgz5a+342M24Wi08+0jz9MreRBh/eLZ8MEihl56DlEpgzm4OYONHyzi7Efu9FhODoeDTe8sZPIDt2EJsbL4oWeJHDaEoKjmvp+7JYPK3ALOef5Rivdks/HtjznjcWcbxE8aQ9+zJrP2Nfc2SPtoEYMvnkrP5MHkbE4n7aNFnPqw5+Juj3Y42Dz/EyY+cDu+wVZ+ePgZIoclEdgyl9QMKnLzOfvvzlw2vfMxp8+ehfIykDTjEmzxMTTU1PLDQ08TnjiwqW51UTH5W3fgGxLcqTn8Eu99uox5C77jrX/c2t2hdEjG2u0UHCrg0fceJHv7Pj6e+xmzXm27XeidGM+QsYOZe9fLbZb1GZLAH568sSvCdaMdDna89xHD7r0Dc7CNtY89RVhKEv4tti+FaelU5+Uz/pnZlGVmsf3dDxn91/vx6xnB2Mcfanqd5XfeT4/hyU31YqacTtw5Z7V5z860d+M2Sg4XcPPrD3N4ZzbfvbaQa/7+5zblls7/ipEXnMKgScP57yufkPr9aoZNncjoi09n9MWnA7B73VbWf7W0aYAJsOHfSwmNiqCuurZT89AOBxnvfsyoWbdjDrax6tGn6ZGSRECLfZiCtAyqcvOZ9OxjlGZmkbHgI8Y9ch8A2z9YSNiQQQy77SYcjY3Y6+qb6sVNOZ2EqWd2avytZW3cRklOAb+f9zA5u7JZ/NpCZvytbbssX/AVw6edwoBJw/n+1U/Yung1yedMpLaymsXzFnLJo38gMCyY6tIKAAw+3lz2+G0YLSbsjXY+vn8u8cMHEtk/vkvzE12rMwba1wKRxyvUARcCg35OBaWUp2dmH2z54EQbYAJUZ2dh7BGGKSwML29vrCNHUpbmPpj0CQzENy4eZTC0qV9fUkz51q0Ej5/QVSG7KcnMxj88DL8eoXh5exM1Zji5G1PdyuRuTCNmwmiUUgT3iaehqprakjKUUnibzQA47HYcjfamOkopGmqcg+bG6hostqBOz6V8bzaWHj2w9HC2RfjokRRuSXMrU7g5jYhxY1BKEdQ7gcbqGupKywDQdgeO+gZnLvUNmKxWAA4tWUbM1Cl4uWY1jYGBnZ5LS5VZWZjDemB2fcdCR46kZIt7G/kEBuIfH9fudyywXz+8/fzaPN/ZDmxII2GS83sT1jeehuoaqkvK3MporcnN2EXs6BQAek8azYENacetHz6wL6YuzOnA+jQSJo1yxtIvnvqqY+QyxpXL5NEcWJ96zPpKKXzMJqBFH1LOC0kU0FDj3EGrr67B18N9qHiPs+/7h4di8PYmZuxwDm907y+HNqYRN9HZBiGuNqhx5R02sC9G//baQDXF3VBT2yV9v9i1HvN3rceixwzncKv12OGNacS65VJNTUkZFltQ0+ysj8VMQGQENSWlTfVS3/ucIVdc5GyQE8zKdTsoLq3s7jA6LG1VOqPPHIlSivhBcdRU1lBWVNamXHTfqKbZyhNF2d5sfMN74OvavkSMHknBZvf+UrA5jZ7jndsXax/37csRxdt2YOkRiiU0pCvDb2P3mq0knuZcJ/UaEE9dVQ2VxW3XafvSdjNgvHNAPOT0Uexes7XNa21ftolBk4Y3PS4vLCFz/TaSzhrbuUkApXuz8QsPa2qXnqNHkL/Jve/nb0qll6tdbH0SaKyupra0jIaaGop37iFq8ngAvLy98fHz7fSYjyVz3VYGnepsl8j+R2+X/Wm76edql8GnjWKPq112LN9I37FDCQxz9h9fq3MmVimF0dJiW2O3o07ElZoHeamu+3ei6uigzKCUehMYBxwCLgD6A/MAXyAT+D1wOjAC+EApVQPcAdyhtb5YKXUB8DEQhHNwu01rnaCUuhG4CTACe4CZQDIwDZislHoIOHJu4CtAGFAN3Ki13uGauSwGUoBNrnKTlFJ3AxHArCOzmkqpe4HfASbgS631I67nFwHRgBl4QWv9hlLqacCilNoCZGitZyilKrXW/kqpU4BHgUIgEdgIXKW11kqpqcDzrmWbgASt9Xkd/Jx/toaSUoy25o2hj9VGdVZWh+sfXvgJPS++FEdt5x7tO5qaklIswbamx+ZgGyWZ2W3LhLiXqSkpxWwLQjscLHnoaaryCkg4cxLBfZxHxYZcdSmrnn2ZjA+/QGvNpEfu6fRc6kpLMLfIxWSzUr7XvS3qSkoxtSwTbKWupJTA+Fiizz6D1fc+iJePD8GJAwlOdB5jqcnLp2z3HvZ+8RVePj70mX4JgfFxnZ7PEfWlpZiCm79jRpuVip/xHesu1cVl+IVYmx77BlupKS51GyzVVVRh9LXg5Roc+wbbqC4u7XD99uz8bhl7V6wlJCGG4Vddgsn/1+80VJeU4teiD/iGWKk+Ti5+wTaqXTsHx6rvcDj4+v5nqMgtYMCUSYT1jQNg5DWXsvjJV9jw/pdoh2bq422PZv8aNSWl+LaIyRJspXhPdqsyZViCrW5lakpKjzlwTLn6UpY//TKpH3wBWnPao56Nuz01xe7rKEuwjeLW67Hi1vna2uRSVVBE6b4DBLtO7T+8MQ1LcBDW2KhOjf//i7LCMqw9mr9P1jArpYVlBIV0/EBE1rZsnrzhOYJCA7no5mlExvc8fiUPqCspcd92HGX70nIbZLZZqS0pxWRtzi937QYixox0q3dg8VJyVq4lMD6Wfpdfgk8XHECrKCojILS5LQJCrFQUleEf3BxrTXkVJv/mddqRMi011Nazd9N2zrzl0qbnfnjzC069bhp1NXWdnAXUtv7Mg22UZma1LdNqH6aupBTl5YUxwJ+tb71L+f6DBMXFMPCq3+Ftcg7G9v+wlMMr1xIYH8PAK7qmXSpbt0uolcrW7VJRhdmvuV38Q6xNA9GSw/nYG+188pcXqa+pZdh5pzD4tFGA8xTm9//8HKU5BSRPnUjP/nGdno/oXh2dyewLvKK1HgyU4hz0vQvcp7VOArYCj7gGcxuAGVrrZGAlzsEfwEQgHRgJjAbWup7/Qms9Ums9FNgOXK+1XgX8C7hXa52stc4E3gBu01oPB+4BXm0RXz/gDK31kb2JnsAE4DzgaQCl1FmuPEbhHMQOV0pNcpX/vet1RwC3K6VCtNb3AzWu95/RzmeSAtyJc7Y1ARivlDIDrwPnaK0n4BwQd7J2foeng0c1ytNS8Q4IxDc21rMh/Rwd+Rkh3baQOjLb4uXFaU8+yJQX51CSmU35AedZ2lk/rCBxxqVMefFJhsy4lM1vvsQK4yEAACAASURBVO/JqI8SZzvPKdWqSHu5QENVFYWb0xjzzBOMe/4Z7HX15K52dhHtcNBQVc3wh+6jz+8uJuO1N9HtfCadpr3P/zdxBLK9vtE67qN/tzpW312/Mydy4YuPcd7TD2CxBrHx/c87FupxtNfcqgO5HGmmY9X38vJi2rMPcNlrT1C4Zx8l+519aOf3Kxh5zcVc9uoTjLrmElbN++BXZNCODvSXdgM/zndvz+LlJM+8hPNfnkPyzEtY/4aH4+6oNmEe67sGjbW1rJ77BskzL8XH10JjXT3bv/ovgy89v3Pj/H+kvfVm2350dNF9o5j90V958K17mXzhRN7469ueDO/Y2l3lH7+/tEzP0dhIweZUwkc2z/pFnTaZCc89wZjZf8EUFMiujz2zzjq+Y8fa0TJ71qfTa2B806mye9al4xsUQESfttffd4pf8Z3SDgfl+w4Qc9okJjz+FwwmE3u//g6AmNMmMfm5xxn/+IOYrUFs/6hr2qX9PtKm0FHLOOwO8jMPcPHDN3PJo7eyZuF3FB/KB8DL4MXVc+/jpn/OJnfXPgr3/aqr6k54Suku+3ei6uhMZpbW+sg5mBuB3oBVa73M9dwC4NPWlbTWjUqpPUqpgTgHd88DkwADsMJVLFEp9QRgBfyB71q/jlLKH+cs6qctOq+pRZFPtdb2Fo8Xaa0dwDalVLjrubNc/45cNOaPc9C5HOfA8iLX89Gu54uO8XkArNNaH3TFtwWIAyqBvVrrI4exPsI5S9uGUuqmI8uG3/1nEs6bdpy3a5+PzUZ9SXHT44bSEnys1mPUaFaVmUl52ha2pW9FNzZgr6ll39tvEfv7G35RLL+EJdhKTXFJ0+Pa4pI2sxSWYBs1Re5lzFb3MkY/X0IH9iMvLYPA6Ej2r1jDkJmXARA5ehib3+r8HU2TzUZti1zqSkqbTnk9wmyzUdeyTHEpRquVkm07sISGNF3kHzYshbI9mUSMHY3JZiVseDJKKQIT4kEpGioqm8p2NqPNRl1x83esvsQZ84lo53fL2P3jSgBCesdSVdR82mF1cdsZMFOAP/XVNTjsdrwMBqpbfP98g63Hrd+axdp8KnPf08bz47Ov/eJcdny3jF0/rAIgtHcsVS36QHXR8XOpKi5pmun0C7Yet77Rz5fwQX05lLoNW0wkmcvWMupa5+xA7JgUVr3+4S/OpT2WYCvVLWKqaefztbhmj49VprV9y9eScrWz70eNHsb6Nz0bd3sswVa3dVRNcQkWa9v1WHWrMkfWY45GO6vnvknM+FH0Guk8LluVV0B1QSHfPzDHVb6UxX95itNnz2qz/hNHt2zRT6z8ZjUAsf1jKM1v/j6VFpQSFNLxyw8sfuamvxPHDOKTFz6jsqyy6cZAnckU3GrbUVKKyWZtU6blNqi21TaoMC2dgNgYTEHNObf8u9fkCWye2/L4vWdt/GY5qd8526Jn3xgqCpvboqKo1G22DMAS6E9dZfM6rb0y25a7nyp7cPte9qzbSubGbdjrG6irruXff3+X8/98dafkZG79mReXuM0cg2tGudU+jMlmRQHmYCvW3s4zsCJGprD3m/8B7u0SNXkCG//xSqfED7D5m+Vs/d7ZLhF9WrVLYSl+7bRLbVVzu1QWleLnWi/7h1ixBPrhYzbhYzYRNbg3BdmHCO7Vo6m+2d+XqCF9ydq0ndBYT1xdJ05UHZ3JbHnOgR3ngLCjVgDnAA3AYpwzjBNwDu4A5gN/0loPAR7Decpqe3GWumYVj/wb2GJ51THiVS3+f6pF/T5a63+6Tn09Axjrmk3dfJQYWmv9mXjT4TlE0Fq/obUeobUe8UsHmAC+sXHU5+dTV1iAo7GR0vXrCUoa2qG6PS+6mEFPP8egJ58m9vqb8B/Qv0sHmADWhFgqc/Opyi/E0djIwTUbiRiW5FYmYtgQ9v+0Fq01xXuy8Pa1YLYFUVdeQX1VNQD2+noK0ncQEBkBgNkWROH23QAUZuzEL6LzJ5UD4mOpycunpsCZS97a9YQmu+cSkpxE7qo1aK0py9yLt68ZkzUIU3AwZXuzsNfVo7WmZPsO/Ho6T8MKTUmmZPtOAKpz89CNdny68A6T/nFx1ObnU+vKq3D9emxDO/Yd62r9p0zmvGce5LxnHiR6xFD2Lnd+bwp2Z+Hja2lzqqtSivBB/di31nnsKXP5WqJHONssanjSceu31vI6yf3rU7FG//IN6IApk5n27ANMe/YBYkYmsXf5Omcsu46eS8Sgfuxb48plWXMu0SOGtFu/tkUfaqyvJyd9J0GRzuNyvrYg8rY5+1Bu+i4CPNyHgns7+35lfiH2xkb2r95I5HD3u1pGDk8ie4WzDYp2Z+FjsRx3kGm2BVHg6vv5GTsJCO/8vm9rtR47sGYjPYe79/3IYUPY104uWms2vPkeAb0i6Df19KbyQTG9OP+1Z5n6whNMfeEJLMFWzpjzgAwwf6bJF07gwTfv5cE372XohETWfr8erTVZ27Kx+Fl+1qmyZcXlTTM92dv3obXGL7Brrs0OjI+lusX2JXftesJS3L9jYclJ5Kx0bl9K9+zF22J2P1V2TdtTZVtes5m/aYvbjYQ8bfi5k/j9i/fx+xfvo++YJNJ/dK6TDu3IwuRrbjOAVEoRk9SXHSudcxxbf1hH39HN64jaqhoOpO+h75jm5065Zhp/nP84t/7zUabNupbYpH6dNsAECIqPpSovn2pXu+Ss3UCPVu3SIyWJQ652KdmzF2+LBbM1CJM1CHOwjcqcXACKtu3E37UPU9uiXfI2biEgqvPaJeXcSVw99z6unnsffcYksW2Js10O78zC5HeUdhnSl12udsn4cR19XO3SZ/QQDm3bi8Nup6Gunpxd+wiJCqe6rILaSue2pqGunv2pOwmOCudkJtdk/vKfMCkDSpRSE7XWK3BeR3lkVrMCaDnFshznqbXvaq0LlFIhOK+VzHAtDwBylFI+wAyc13y6vY7WulwplaWUukxr/alyTmcmaa3dr64+tu+Ax5VSH2itK5VSvXAOfIOAEq11tVJqADCmRZ0GpZSP1rqhg++xA0hQSsVprbOB6T8jvl9EGQz0mn4le1+cCw5N8LjxmCN7Ubh8KQChk06hoayM3U89gb22FpSi8MfF9H9kNgaLpbPDOy4vg4Gka6az6tmX0Q4HsZPHEhgVSdYPzmMQ8adPIjw5kbzUDL7/8yN4G42k3DQTcK6EN73+LtrhQGtNr9HDiUhxruhSrp9B2nufoh0ODD4+pFzf3hnPns+l31XTSX3+RbTDQc8J4/DrFcmhJc5cep06iZCkRIrT0llz/8MYjEYG/P4aAIJ6x9NjxDA2PDYHZTDgHxNN5GTnzZh6ThzHjrffZd3Ds1EGAwNvuOZnneL1aymDgfgrr2D73Llo7aDH+PH49ookd6mzy0ecMpn6sjK2PjGn6TuWs3gxQ2c/hrfFwq433qR8104aKyvZeO8soqZNI3xi599oqlfKYA5tyWDRHY/ibTIy7parmpb98PQrjL1pBr7BVoZdeSErXnyb1E/+jS0umj6njj1u/RUvvk3ett3UVlTy+a1/IenSc+l72jg2ffAlJfsOgQL/sBBG33CFx3I5uDmDL+54DG+jD+P/0BzL4qdeZdzNV+IbbGX4jAtY9sI7bP7ka4Ljoul72thj1q8uKWflq+85+5BDEzd2GNGugd7Ym69k3fzP0HYHBqM3427yTC5HeBkMDLv2dyx/+hXnT5icMpagqEj2LHae5NLnjInOO8RuyeA/dznbYOTNzXmvfultCrbvpq6ikn//6S8MvuRcEk4dx4gbrmTLu5/hcDgw+Hgz/IYrPRr30XJJvnY6K55xrsfiJjtzyVzs7Pu9z5hERHIiuVsy+O/dzjtIj7jZuR4r2pXJ/p/WERQdyfcPOG9mnjh9Gj2TO//nCn6tBS/dxsSxAwm1BbBn7cs8/vxnLPhkaXeHdVSDRw8iY+12Hr1qDkazkatmXd607JX732DGPdOxhgax5IvlLP74R8qLK3jyhucYPHogM+65nM3LUlnxr5UYDAZ8TD78/qGru2xd7GUw0P+q6Wz6m3P7EjlxHP69Ijnwo/M7Fn3aJEKHJlKYls7KWQ9jMBkZdP01TfXtdfUUZ2xn4LXu28Ldn3xBxYEDgMIcGsKgazt/WwnQe8Qg9m7I4PWbZuNjMjL1jub3XfjoPM657QoCQoI49dppfPXsfJa//w3hCVEkndW8i7ZrdRrxKQMwmk3tvUWX8DIYGDTzctY/9xLa4SBq0jgCoiLZ72qXmNMmETY0kYK0dJbd+1cMJiNJNzQPegddNZ3Uee+gG+1YeoSSdINzvbDzky8o338QhcISGszg67qmXeKHO9vln7c422XKbc3v+8XseZz1xyvwDwli4jXT+OZv81n5wTf0SIgi8Uxnu4RERxCXMpAFtz+N8vJiyJljCI2NpCD7EN/OfR/t0Git6T8+md4jT/x1nPh11PGu7Wr9EyZKqXtwnmq6iOYb/+wFrtNalyilLgGeBGqAI7f2KgXO11r/Tyn1BhChtZ7mer0/ALOAfTiv7QzQWl+rlBoPvIlzxvBSwAG8hvN6Sx/gY6317NY/WdLO40qttb/r7zuAI1N1lcBVwEFXLr2AnTivo3xUa71UKfUMzhsQbWrnxj/3HLmhj1LqZWCD1nq+Uup84DmcN/5ZB4Qf5ZrOJr9bsvzEPaH6Z4j37+hY/MRXVn/y/MJRrf3kyaVPwMnzHfM6ga+j+Llq7CfwodSfyaFPnlyev/it4xf6jfj36pndHYLHLNrf/Qd4PWl4SP3xC/1GpBb7dHcIHjPIevJsL28aMOU3t2L+y4YfumwjP2fE6Sfk53PcmUzXjFxii8d/a7F4TDvlPwdaX6FsarH8plblX8M5eGz9Oitp+xMmZ7dT7trjPPZv8fcLwAutXwPn6bxtaK3vA+5r/Vpa66XA0hbP/6lFtSVa6wGu2dZXcN4ISQghhBBCCCH+Xzh5pjhOHDce+dkTnKfivt7N8QghhBBCCCFEl/ml12SKo9Ba/wP4R3fHIYQQQgghhOh6J9MlMb+UzGQKIYQQQgghhPAYmckUQgghhBBCCA85kX9apKvITKYQQgghhBBCnKSUUmcrpXYqpfYope5vZ7lSSr3oWp6mlBr2a99TZjKFEEIIIYQQwkNOpJlMpZQB5y9enInzpxvXK6X+pbXe1qLYOUBf17/ROH/5Y/SveV+ZyRRCCCGEEEKIk9MoYI/Weq/Wuh74GLigVZkLgHe10xrAqpTq+WveVGYyhRBCCCGEEMJDDN0dgLtewIEWjw/SdpayvTK9gJxf+qYykymEEEIIIYQQv0FKqZuUUhta/LupdZF2qrX+jZWOlPlZZCZTCCGEEEIIITykK38nU2v9BvDGMYocBKJbPI4CDv+CMj+LzGQKIYQQQgghxMlpPdBXKRWvlDIClwP/alXmX8DVrrvMjgHKtNa/+FRZkJlMIYQQQgghhPCYE+nuslrrRqXUn4DvcF4u+rbWOkMpdYtr+TzgP8BUYA9QDVz3a99XBplCCCGEEEIIcZLSWv8H50Cy5XPzWvytgT968j1lkCmEEEIIIYQQHnIizWR2FxlkngDWbmjs7hA8In+QubtD8BibydHdIXhMUc3Jc+l1Ru4JdlPwX2FibH13h+AxuTUnT7tYjSdP3//36pndHYLHnD/2ve4OwaNOecujEwbdqtZ+8uxNDwxq6O4QPCbccvKsy8RvkwwyhRBCCCG6yMk0wBRCtM9w8hx7+cVOnikOIYQQQgghhBDdTgaZQgghhBBCCCE8Rk6XFUIIIYQQQggPkRv/yEymEEIIIYQQQggPkplMIYQQQgghhPAQL6W7O4RuJzOZQgghhBBCCCE8RmYyhRBCCCGEEMJD5JpMmckUQgghhBBCCOFBMpMphBBCCCGEEB5i6O4ATgAykymEEEIIIYQQwmNkJlMIIYQQQgghPESuyZSZTCGEEEIIIYQQHiQzmUIIIYQQQgjhIfI7mTLIPClMjgvmkdP7YlCKj9NyeG3dvnbLJUUEsGjGCP7073T+s6sAk8GLhVcMw2hQeHsp/rOrgH+szOri6N2NCrPyp0EJGBR8cyCPDzMPuS0/IzKMK3r3AqDGbucfWzPJrKgmzGzkweR+BJt8cGj4en8un2fndEcKTSoz0sn97CO0w4Ft/ERCz5rqtrwuN4fD779D7YH9hJ1/EaFnTGlaZq+u5vAHC6jLceYfedV1+Cb07tL4WxoVZuX2xAS8FHyzP48P9ri3y5m9wriyj6tdGu38fWsmmeXVGL0UL40bgo+XFwYvxdLDhbyz60B3pNBkbISVPycn4KUUX2XlsWDHQbflZ8eEcfWAKMCZy9MbM9ldVgXAFf0iuTA+HA3sKatm9rpd1Du6dkOSn5bBtvcXoh2a6Mnj6XP+FLflWmu2vb+Q/NQMDCYjQ2+8mqC4GAB+vPsveJvNKC8vlJcXE2Y/0FQv639L2Ld4KcpgoMfQRAZefnGX5lWWns6BhZ+Aw0HohAlEnH2O2/La3Byy5y+g+sB+Ii+4kIizzgLA0dDAzr89h25sRNvt2IYNJ3LatC6NHaBoawa7PlyIdjiInDSeuHPPdluutWbXhwspSkvHYDQy8PprCHS1y/7vFnN4+UpQCv+oSAZefw0GHx8yv/gXhZtTQSmMgQEMuv4aTDZrl+altebTl78kY+12jGYfZs66gph+0W3KLf1yBUs+X07h4UKe+fJx/IP8Adi1ZQ+vP/xPQiKCAUiemMTUq6e0qd/d5j13M+ecnkJBUTkjzpzV3eEc1/AQK7cMcK7H/nswj0+z3ddjUb4W7k7sS59Afxbs3sfn+5rX2RfERHJ2VDgK+O/BPBbtP9zF0R9d8dZ09n60EK0dREycQPRU935UnZPLrrfnU7n/AHEXXUDU2Wd1U6TNtNasevszDmzOwNto5JQ/zSQ0oW0fKc8r5Id/vENdZTWhCdGcetvVGHy82b18PamLvgfAx2xiwk3TCYlzboPqqqpZ/tqHFO/PQSmYfOsMwvsndFle/3r1C3as346PyYff3XMlUX3b5rXyqxX89OUyig4X8sinT+Dn6vubftjA0oU/AGCymLjotsuIdO2/if8fOm2QqZT6D3Cl1rq0s96j1fstBe7RWm848t6uRVdqrV91lYkEXtRaX/oL36NLc+oILwWPn9mfGQs3k1tRx79mjmBxZgG7i6rblHtgUh+WZxc1PVdnd3DFJ5upbrDj7aX47IphLN1bxOac8q5OwxkjcMfgBO5Zm0FBbT3zJgxlZV4x+yprmsrk1NRyx+qtVDbaGRVm5c9D+nDrqjTsWvPqtix2l1dhMRh4Y8JQNhSWutXtStrhIGfhB8Tedjc+Vht7n32CgCHJmHpGNpUx+PkRcdkVVKRublM/97OP8B80mOgb/4BubMRRX9+V4bvxAu4aksDdazIoqKnnjYlD+Sm3VbtU13Lbqq1UNtgZ3cPKvUl9uOWnNOodmjtXp1Njd2BQilfGD2FtfgnbSiu7JxcFs4b15k/L0smrqWfBGcksP1xEVnlzLoerarl5SRoVDXbGRdh4cEQfrvshlTCLkel9Ipn+3Sbq7A6eHNufs2LC+Do7v8vi1w4HGe9+zOhZt2MOtvHTI08TPiyJgF49m8oUpGVQlZfPKc89RmlmFunzP2L8o/c1LR/zwF0YA/zdXrdw207yNqUycc5DGHx8qCvv2nWAdjjY/9GH9LvzLnxsNnY89SRBSUOxRLboL75+RF9+OaVb3PuL8vam3113YzCb0fZGdjz7LIGJifgndM2O2JH4d773ESn33IEp2Mb62U8RmpyEf6/m+IvS0qnJy2fs07Mp35vFzvc+ZOTD91NbUsKBxUsYM+cRDEYjW199g7y164mcMI7Yc86k98XOAfOB738k61/fMOCaGV2WF0DG2u0UHCrg0fceJHv7Pj6e+xmzXr2rTbneifEMGTuYuXe93GZZnyEJ/OHJG7si3F/svU+XMW/Bd7z1j1u7O5Tj8gL+OLA3D25Mp7C2nhfGJLO2oIj9Vc3rsYrGRubt2MvYHiFudWP9fTk7Kpw716TSoB08MSyRdYXFHK6u7eIs2tIOB5kffETin+/EZLOx5fGnCE5Owq/FesDbz5feV15O0eYt3RipuwObt1GeU8D0lx4hf3c2K974mIuevrdNuXXvf8WQ806lz4QRrHj9I3b+uJpBUyYS0COE82fficnfl/2bMlg+76Om+qve/ozo5EGcec8N2BsaaezCfYEd67dTeKiAWe/8hf079vHli59y20t3tykXNziegaMH8fq97n0/OCKEW/52G74BvuxYt43P537Sbv2TlUGuyey8azK11lNbD8aUU6dfB9riva3ArS2eP/xLB5itXveEkdwzkOySag6U1dLg0Px7Rz5n9glrU+7aYVF8uzufwuoGt+erG+wAeHspfAxedOfk/gBrAIeqa8mpqaNRa348XMD48GC3MhklFVQ2OmPeVlJBmMUIQHFdA7vLnbNNNXY7+yqrCTUbuzaBFmqyszCG9cAYGoby9iZo+Cgq0tw3it4BgVhi48HgfqNre00N1Xt2Yx03EXDuRBt8fbss9tYG2gI4VFVLTrWzXX44XMCECPd2SS+poNL1XcooqSCsxWdfY3cAzu+Yt5fq1u/Y4OAADlTWcqiqjkaH5vv9BUyOdN8JSyuqoMKVy9aicnpYmnPx9lKYDF4YFJgNBgpqunbwX5qZjW+PMHx7hOHl7U3kmBHkbUp1K5O3KZVe48eglMLWJ4GG6mpqS8uO+br7f1xOn/OmYPDxAcAUGNhpObSnKisLc48emMKcedlGjKQ01T0vn8BA/OLiUK36i1IKg9kMgLbb0XY7qos37uV7s7H06IHF1S7ho0ZSuDnNrUzB5jQixjnbJah3Ao3VNdS52kXbHTjqG3DY7djrGzBZnbOV3hZLU317XT1dnhiQtiqd0WeORClF/KA4aiprKCtq+32K7hvVNFv5W7Ry3Q6Ku+ng18/VLyiAw9W15Lq2lctyCxjTajBZVt/ArvJKGrX7Gjfaz8KO0grqHA4cGraWlDGuVd3uUrHXuR6wuNYDYaNGULzZfT1gDAwkIL7teqA7Za9Po+8po1BKEd4vnvrqGqpL3PuI1ppD6btIGJsCQL9TRpO9zplbxIAETP7ObXx4v3iqip27mfXVNeRuz6T/6WMBMPh4Y/Lrun2Bbau2MszV92MHxlFTVUN5O32/V58ogiPafofiBsfjG+CMN2ZgHGWFx94OiZOPR2YylVKLgGjADLygtX5DKZUNjAD8gW+BJcBY4EKl1HRgJuAAvtVa36+USgbmAb5AJvB7rXWJa4ZyLXAqzkHj9VrrFUopC/AOMAjYDlhaxHPkvZ8GeiultgDfA68AX2utE5VSZuA1V7lG4G6t9RKl1LXANFccvYEvtdazWr3ukZx+AsYBh4ALtNY1SqmRwD+BKtfyc7TWiZ74nNsT4W8ip6Ku6XFORR0pPd13EMP9jUzpG8YVn2zm2bPdl3kp+PrqkcRZLby7+RBbumkWEyDMbHTbaS+orWeQNeCo5c+NCWddftsxf4TFRN8gf7Z34w5DY2kJPjZb02Nvq42a7L0dqttQWIDB35/D771D3aEDmGNiibj0CrxMps4K95hCzUbyf0a7nBcdztoW7eIFvDlpKL38LCzKzunWdgmzGMmrbu4veTV1JAYfPZcLEiJYlVsCQEFNPe/vPMS/zx1Jnd3B2rwS1uZ17TGn2pJSLCHN3ytzsI3STPdT3GuLS7EEu5epLS7FbA0CFGuffREUxJ46kZhTnQcyqnLzKd61h52f/QsvHx8GXnEx1oS4rkgJgIbSUnxszQMUo81KVVbHT93XDgfb5zxBXUEBYZNPwS++62YxAWpLSjC3+MxNwVbKW7VLXWmpexmblbqSUgLjY4k5+wxW3vMgXj4+BCcOJCRxUFO5zM8XkbNyLd6+FobNajuD2NnKCsuw9mg+RdcaZqW0sIygkKAOv0bWtmyevOE5gkIDuejmaUTG9zx+JXFUoWYjBbXN67HC2jr6Bx19PdbSvspqrukTR4CPN/V2ByNDbewuPzEG13WlpZha9BGjzUbFz1gPdJfqolL8W6yX/YKtVBWV4mtr7iN1FVWY/Cx4uQbHfiE2qorbDrp2/LCK6BRn/y/PK8Ic6M+yV96nKPsQob2jGXfdpfiYu2ZfoKyoDGtYc17WUCtlRWUE/oy+f8T6/66h/8iBngzvhCd3l/XcTObvtdbDcQ7AbldKtT6k0R94V2udgnNQeCEwWms9FHjWVeZd4D6tdRKwFXikRX1vrfUo4M4Wz/8BqHaVnwMMbyeu+4FMrXWy1rr1uQt/BNBaDwGuABa4Bp4AycB0YAgwXSnV9iR06Au8orUeDJQCl7iefwe4RWs9FrC3Uw8ApdRNSqkNSqkNlWu+PlqxX0S3mit65LR+PL0sk/YuHXNomLpgPWPmrSK5ZyD9Qv08Gsuv1TqXI5JDgpgaHc7rO7LdnrcYvHhs+ABe3raX6sajfvzdo4OzENrhoPbAfmwTTyHhgUfwMpoo/N+3nRzc0bUX9dHaJSUkiHNjwpm3PbvpOQdw/fJULv1+PQOsAcQHdN+sbPu5tG94WBDT4sN5OS37/9i77/C2qvvx4+8j2ZLlKXnHdjwyyHaGM53FhrACFEooI1AotPBllLJK2SOU0bJHgRZSVhLCKoEQCJAEyHSWHWfajjO997Zlnd8fUmzLIwlgyca/z+t5/FjSPffqc3TvObrnnnOPAAjyNTIjJpTZX2xg1mfr8fMxMiu+46gBz+osWnXsFK4kqffdzvRH7mHi7f9H7vKVlOzcA4CjuZmmmlpSH7iTYXMuZNOLb6C1N/ucj52vo1EGA8Pvu59Rf3+Cmty91B06dOyVPK19ee/s81TQVFND8eZ0Up98lGnPPEFzQyN5q9e1JBn4m/OZ9s/HiZ48kYPfaTpqLwAAIABJREFUrPBszJ3o7DhQP6FHtf/gOB5+/37ueeMOZp4/ndfu/093hid+ogM1dXyQe5B5KSN5JGUEOVU1NHu1rB9FLwnjp+o07HZlpNP6tF0xOrxtN7u+XcOky2c712lupjjnAMNPn85vnr4bX7OZLR9/3T1BH49OQ/7pLaesLXvY8OVazrr23G4ISvyadNc9mTcrpS5wPe6PswHW1j6t9VrX41OBN7XWtQBa61KlVAhg1VqvdKWZD3zQZv2PXP83AomuxzOA513bSFdKuY9NOrZpwAuu9XcqpfYBJ7iWfaO1rgBQSm0HEoD2s5Xs1VofGf+4EUhUSlmBIK31atfr7wHndPbmWuvXgNcAEp769mdXrfnVDfQLar2q1S/ITEG1+xC+5KggXjh3BAChFl9OSgrD7tB8lVXckqaywc6aA2WcmBTK7uKanxvOL1JU39gy/BWcPZvF9R2HIw4I8ueOUQO5a8N2KpvsLa8bleKhlKEsP1TE9/mlXom5Kz5WG01lZS3P7eVl+IYc34QdvlYbvlYb/q7emKCxKZT0YCOzqL7Rbcjo0fbLnaMHcsc69/1yRLW9mS0lFUyKsLK3qrbDcm8orGskyr+1vERZzBR3MuR1UIg/904YxC2rMqlodOZlYpSVwzX1lDc4n393sITk8GCW7i/yTvCAn81GXUnrcVVfWoafzf2qsiXUSl2pe5ojk8X4uf6bg4OJThlDeU4uYUMHYwm1ET1+LEoprAMTUQZFY1U15uDj6x35pXytNprKWstsY1k5vtafPsGNj78/QScMoSIzE0us9yaY8LPZqG/zmTeUlrcMeT3C3D5NmTNN6fad+EWEYXJ91pEpY6nIyqZf6iS39aMmT2Drsy8x4ALPn6it/OQHfvx8DQAJQ+IpbzMyobyonJCw4x9ObQnwa3k8cvJwFj63mOqK6paJgcRPV1zfSESb3qxwPzMlDcc/dP+rQwV8dagAgLmDEihuaDjGGt5htllpaFNGGsvKOpSj3iJz6Up2fuM81YsYmEB1m3q5prScgFD3etkvOJCGmjoczc0YjEZqSsoIaFN3l+QeYuUr7zHrb3/Cz3XPfECYjYAwK5EnJAKQNHkMWz7xbCNz9f++Z90XzrLff0g85UWt+SovLif4J5R9gLycwyx+ZgHXPHY9AcG9qxNDeN4v7slUSp2Is+E4xdUzuRnnsNm22rZaFD/9etWRGrAZ94bxL7nudbTLMW1r3PbvebQ0Xu8c35pXRZLNn/4hfvgaFOcOjeTrNo1HgGmvr2Haa86/L3YXcd/yXXyVVUyoxZdgszNrZh8D0xJCySrpmZN/gF0VVcQFWIi2mPFRipNjIlhd4N5YjPQz8UjKUOZt3cPBGveJCu5MHsT+6jo+2NvzM+VZEhJpLCygsbgIbbdTsXE9gaNGH9e6PiEh+NhCaSjIB6Bm1w7M0THHWMtzdpY790s/1345JSaCH9s14iMtJh6dMJTHNrvvlxCTD4E+zuFBJoOBlPCQHpuMCWB7aRXxgRZiAsz4GBSnxUew6rB7XqL8zTyZOowH1u1mf3VrXvJrGxgVFoTZ6Kw2J0SFsLfSu+UlZEACNQWF1BYV47DbObw2jaixyW5pIscmc+jHtWitKcvKwcffgp81BHtDA/Y6Z37sDQ0UbdtBUJzzuIpKGU3x9l0AVOcV4LA3d5gcyJMCEhOpLyykodiZr7K0DVhHH195aaqqwl7r3A+Oxkaqdu7ALzrak+F2EJSUQG1hIXWu/VKwfgPh7fZLxNhk8lc790tFdg4+Fj/M1hD8QkOpzN5Lc0MjWmtKt+8kIMY5nLQ2v6Bl/eIt6fj3i/JKfmaeP417Xr+De16/g9HTRrLu6w1ordm7PRdLgOUnDZWtKK1s6cXJ3bEPrbWcbP5CuyuriPG3EOWqk2dGR7C28PgvrIaYnPdeR/iZmRoVxso8710oO5qgpETqCwqpd5WjovVphI45vnrA20bMmslvnv4rv3n6ryROTGbPivVorSnYvReTv8VtqCw4e/9jRpxAzhrnxGW7V6wjYYKzjqguKuXrp1/npJuuxBrTWsb9bcEEhtkod10QOJSxC1ucZ+u21POm8+dX7+TPr97JiNRRbHKV/X07nGX/pwyVLSss478P/4c5d15ORFykB6PunQzKe3+9VXf0ZIYAZVrrWqXUUGDyMdJ/BdyvlHrPtU6oqzezTCk1XWv9Pc77NVceYzurgMuA75RSI4HkTtJUAV1dij+y/rdKqROAeGAXMO4Y79sl1z2kVUqpya6e2zk/d1vHq1lr7l++m/9eNAajQbEo4zB7Smq4bLTz5PHdrV03uCIDTfxz1nAMBoUBWLKrkG9zSrpM72nNGp7blsNTE0dgULD0YCG51XWcF++sVP+3P5+5g+MJNvny5xEDWta5/setjLIFcUZcJNmVNbwxzfml9Pqu/axrcxXOm5TRSPRvf8f+l55FOxxYp0zFLyaW0u9XABA6/UTsFRXkPPkojvo6UIrS75Yz8N6HMVos9Lv4Ug699TrabscUHkHMFVf3SD7A+Rk/uy2Hpyc798sXB1z7JcG1X/blc9XgeEJ8ffnzqNb9ct33Wwkzm7hnrPPndRTw3eES1hT2zD45EteTm7J5fsZIjAr+t7eAnMpaLhzozMtH2flcO7w/IWZf7hrn/MkYu9bMXb6VzNJqvjlYwjunjaFZa3aV1fBxTr5X4zcYjYy8cg7rn3wBrR3EzUglKC6Gfd+uAiDh5BlEjh5J0dZtrLjjfowmE8nXXglAY0Ulac/9C3AOyY6ZMoHIZOcIh/4zUtn6xtus/OvDGHx8GH3dlT9pSOQvpYxG4udcyp7nnOUlfOpULDExFK10fg1EzJxJU0UFO+Y9RnN9PUopCr9ZzogHH6KpooLct94EhwOtNbaU8ViTO/s68ByD0ciQyy5h8z+eB4eDftNTCYyN4eB3zv0Sd9IMwpJHUpy+jTV33YfBZGL4NXMBCBmYROT4cax/8DGU0UhQfH9iZ04DIGvxJ9TmF6CUwi8slCFzf9dlDJ4yYtJwMtft4MHLH8PkZ+LyO1u/1l66+zUuu/0SrOEhfPfRKpYv+JbK0irmXfsUIyYN47Lb57B55Va+/9+PGI1GfM2+/P5e7x5bx2v+Czcxfcowwm1BZK17kUf+uZj5C1f0dFidcmh4ZWc2j45z1mNfHSpgf00tZ7kaIF8czMdm8uX5yWPw9zHi0HB+QgzX/7iJ2uZm7h09lGBfX+xa8/KO7JbJ9HqaMhoZeNkctj3zHNrhIGraVAJiY8hb4awH+p04k8aKCjY/Mo/munpQikPLvyHlkQfdJsnytv7jRrB/UyYL/u8hfMy+nHjD5S3Llj72MjP+9DsCQq1MumI23zzzJmkLlhCW2J+hrgl9Ni5eSn1VDT++sRBwDv+/8EnnjOCp11zMt8+9hcPeTFBUOCfeeHnHADxk6MTh7Fy/gyeuehST2cTFt1/asuzff/sXF902h5CwEH74eCUrP/iWqtIq/nn9kwydOJyLb5vD8neWUVtZw8cvOAcmGoxGbnnpL16LX/Q89Uvvu1FKmYFPgFicjbQI4EHgLVonyVnSdvIbpdTdwJVAI/CF1vqedhP/5ABXt5n458hPk4QDaVrrxHYT/2wBBgE3u9LlAuO11sVKqfdwNkCX0nHin1dx3svZfuKf8Vrr/3PFugR4Wmu9ot3EPy15UkrdDgRqrR9USk0CXsfZe7sCmKG1nnq0z/CXDJftTZKG98zENJ5gMzt6OoRuU1Ln8Qmdvaaurk8UFQCmJ/Tcz9J0t/y63jPT4y9lNfWdsn9hQs+NGuhu5055u6dD6DYnvnFjT4fQrWL9O94e8Ws1LKTp2Il+JQYF9539MjthVu+7MnUMb2ct89oJyxWDzuiVn88v7snUWjcAszpZlOj6Xwy4za6qtf47zplf2762hU56QbXWJ7Z5XHxku1rrOrroKdRaJ7Z53P7S70jX6/XAVZ2s+xbOBvKR5+e0edxpnrTWT7fZRKZrMqIjjem0zmIUQgghhBBCiL6ouyb+Ea3OVkr9Fednu49OGrJCCCGEEEKIvsmo+s7Iq59LGpndTGu9EFjY03EIIYQQQgghRE+QRqYQQgghhBBCdJO+MxvGzyefgRBCCCGEEEKIbiM9mUIIIYQQQgjRTXrz71d6i/RkCiGEEEIIIYToNtKTKYQQQgghhBDdRHoypSdTCCGEEEIIIUQ3kp5MIYQQQgghhOgm8juZ0pMphBBCCCGEEKIbSU+mEEIIIYQQQnQTuSdTejKFEEIIIYQQQnQjaWQKIYQQQgghhOg2Mly2F/Cz9Y3dcOhgc0+H0G3ih/adG7bNxr6TlyGxjT0dQrdZXWjp6RC6zSn9ans6hG5T2mDs6RC6zSf7+84xds3C68iu8u3pMLrNimtf6ukQus3VC67r6RC6TUFd3yn/Q632ng7h/2syXFZ6MoUQQgjRy0kDUwghfl36RheaEEIIIYQQQvQC0pMpPZlCCCGEEEIIIbqR9GQKIYQQQgghRDcxSk+m9GQKIYQQQgghhOg+0pMphBBCCCGEEN3EoPrOzP4/l/RkCiGEEEIIIYToNtKTKYQQQgghhBDdRHrx5DMQQgghhBBCCNGNpCdTCCGEEEIIIbqJ/E6m9GQKIYQQQgghhOhG0pMphBBCCCGEEN1EfidTejKFEEIIIYQQQnQj6ckUQgghhBBCiG4iv5MpPZlCCCGEEEIIIbqR9GT2AdPjbPxt8kAMSvHBrnxeTz/gtvyU+DBuGZ+AQ0OzQzNvbTYbCyoB+OaSidQ0NePQmmaH5jefbu6JLLSY3t/GvakDMSrFop35vLalXV4Swrh1QgJag11rHludzcb8SpJCLDx36rCWdP2D/XgubR9vZRzydhZalG/bxr6FC9EOB5HTphEza5bb8rq8PHLmz6dm/376n38+/U4/HYCG0lKy//MfmiorUUoROWMG0aec0hNZaFGZuY2DixagHQ7Cpk4n+kz3vNTn57Fv/lvUHdhPv/POJ+r0M9yWa4eDXY8/iq/VysAbb/Z4vHlbMtn038Voh4MBJ01l+OzT3ePRmk3zPyBvSyZGk4lJf7qC0KT4o65btu8gaf9egL2+gYCIUKbceBW+/hZyf1jPziXLW7Zdvv8wZ8y7C1tif4/ns63x4VZuGDYAA7D0YAEL97of+yf3i+CSAbEA1NmbeX57NjlVtV6N8Wi01qx7czEHN2fiYzYx7YYrCB/Q8TOsKixmxbNv0lBdS1hSf2bcdCVGHx/KD+Xzw8vvULL3IOPmnMOo8071avwF6ZlkvL0IHJr4E6dywrntyoDWZLy9iMKtmRjNJsZedyXWxPjW5Q4HK+9/HD+blcl/uRGAzPc/JH9zBgYfH/wjwxn3hyvxDfD3eF6K0zPZ9d4itMNB7IypJJ1zZoe87Hp3EcXp2zCaTIy4di7BifHU5OWT/vIbLenqiooZeMG5JJxxCtkff8ahlT/gGxQEwKCLZhMxepTH89JWSpiVPw4dgEEpvjxYwAe5B92Wx/lbuG3kYAYFBzJ/zz4+3NdahmbHx3BmXBQK+PJgAZ/sP+zV2H+KV5+6nlmnjKWopJLxp93Z0+F0qiQjk92uYyxmxlQSz+54jO1+bxElrmNs2DXOYwxg/7LlHF71IyhFYFwMw66Zi9HXlz0LP6R4SzoGHx8skeEMu2Yuvv6eLy+eKPtHZH3+NZkLPuLMl5/CHBTo8by0j/vjlz5ix/odmMy+XHrn74gb3LFO/v6T71n10UpKDhfz8IePEhjiHuf+nft57uZnuPLeuYyeMcZb4YteQBqZnVBKvQUs0Vovbvf6G8A/tdbbeySwThgU3J86iKuXZlBQ08Di2WP5dn8J2eWtJ49rDpfxzUclAAwJDeDZk4cxa3Fay/K5n2+lrMHu9djbMyh4cOogrvo8g/yaBj68cCzf5paQ1TYvh8r4Zl9rXp47dRhnLkpjb0Ud5324qWU7P1w+ma/2FvdIPsD5pZH73nsM/fOfMdlsZM6bh3X0aPxjYlrS+AQEkDBnDmWb3Rv2ymAg4eKLCUhIoLm+nm2PPkrwsGFu63qTdjg48P57DLrlz/jabOx6/DFCkkdjaROP0T+AuEvmULFlS6fbKPp2OX7R/Wiur/N4vA6Hg7Q3F3HSPTdhCbPy9d+eJDZlFCFx/VrS5G3JpDq/iLOfeZCSrFzS/r2A0x+986jrbnjtXcZcdiGRwweT891qdixZTvJvzyVx2kQSp00EoHz/Ib7/x7+83sA0ADcNH8BdGzIprm/kxSmjWVNYyv6a1s87v66ev6zLoNrezIRwK7eOGMTNa9O9GufRHNy8ncr8In7z/AMU7cllzRsLOHfeHR3Spb3zKSPOPokBU8ez+rX32fPtGoaePh1zYACTrr6Y/Ru2ej127XCQPn8BqXfdjCXUxsr7/070uGSCY1uPucKtmdQUFHLK0w9Rlr2XrW++z8yH7mpZnr3sWwJjorHX1be8FjFyGMN+ez4Go5HMBR+z+7NljJhzgcfzsvPt9xl3xy34hdpY99DjRIxNJjC2tbwXp2+jtqCQqU88TEX2Xnb89z0m3X83Af2imfLIvS3bWXXr3USmtJ5Uxp9xComzTu/wnt5gAG4cNpB7Nm6juL6R5yaPYV1RiVsZqbLbeXVnDlMiw9zWTQj058y4KG5du5Um7eDRcSNZX1zK4dp6eqO3P1jJq/OX8cYzN/R0KJ3SDge73n6fsbffgjnUxoaHHyd8jPsxVpK+jbqCQqb8/WEqc/ay6+33mHDf3dSXlXFg+XdMfuwBjCYTGS+/RsG6DcRMSyV0xDAGXuQsL1mLPmLfki8Z9NsLPZ4XT5R9gLqSUgozd2AJC/VoHrqyY/0Oig8Vcc/8v7Fvxz4WP/cBt754W4d0SSOSGDF5OC/95cUOyxzNDpa88RlDxg/1Rsi9ivyEiQyX7UAp1WXDW2t9bW9qYAIkRwSxr7KOg1X1NDk0n+cUcUqC+xdkrd3R8tjiY6C3jhJPjnTm5cCRvGQVcUriUfLi2/nhmxprY39lHYerGzwa79FU792LX2QkfhERGHx8CJ0wgbKt7ie/vsHBBCYmooxGt9dNVisBCQkAGP388OvXj6bycq/F3l5t7l7MkRGYXXmxTZhARbp7Y9I3OJiAxKQOeQFoLCulIiODsKnTvBJvaVYuQdERBEaFY/TxIX5KCofS3BtThzamkzh9Ekopwgcn0VRbR11ZxVHXrcwrJGLYIACikodxcH3HBvW+1WkkpI73fCbbGWIN4nBtPfl1Ddi1ZkV+EalR7icm28urqLY3A7CjvIoIP5PX4zya/WnpDJox0dl7f0ISjTV11JZVuKXRWpOXuZvEyWMBGHTiJPa5GpWWkCAiBiVg6OQY9LSy7FwCoiIIiHSWkdjJ48nf6F7e8zZtpf+0ySilCB00gKbaWurLnfmrKy2jYMs2EmZOdVsnctTwlvzYBiVRX1rm8bxU5OTiHxWJvysv0ZMmULTZvfwUbU6n31RnXqyDBmCvraOh3H1flW7fiSUyHEu4ex3eU04IcS8jK/OLmNyuMVnR2MTuymrs2v1bsn+AhZ3lVTQ4HDg0ZJRVkBrZO/LVmR/X76S0vLqnw+hSZU4ulshILK5jLGriBIo7OcaiU53HWMhA92NMNztwNDbhaG6mubEJs9UKQNjI1vISPDCJ+jLPlxdPlX2AjHcXM+KSC6GHGivbVmcw/rQJKKVIHJ5IXXUdlSUVHdLFDY4jNLrz8vD9J6tInp5MkNW7vbCid+iTjUylVKJSaqdSar5SKl0ptVgp5a+Uul8ptUEptU0p9ZpSSrnSr1BKzVNKrQRuabetR5RSbymlDK50412vVyulHlNKbVVKrVVKRbleH+h6vkEp9bBSyqM1fZS/mfya1sZUQU0DUf4dTx5PTQhj6UXj+dfpI7ln1S63Zf+eNYoPzx/Lb4dEezLUY4r2N5PXpmGYX9NAVEDHvJyWGMaXvx3P62eO5O6VuzosP3tgBEuyijwa67E0lpdjCm09yTdZrTT9jC+8huJiavfvJyApqTvD+0kay8ox2drmxUZT2fE3eg8tWkjshReB8k51U1dWjn+YreW5JcxKXbt460or8A+ztqYJtVJXWn7UdUPi+nFoo/NE6MDaTdSWdNyf+9dsIr4HGpnhZhNFdY0tz4vrGwk3m7tMf2ZcFBuKeu7CRWdqS8sJCG/97APCrNSWusfYUFWDyd/SciLpH2qjtrTjSY+31ZeVYwltc9yE2qhvd8x1lqbOlb+Mdz5gxJwLUIauy8j+lauJHD2imyPvqKGsDHObOM02Kw3t6q6GsnL82qTxs1k75Dd/XRrRkye4vXZg+QrW3PsImf/+L001NR6IvmvhfiaK6lu/X4rrGwgzH9+Fln3VtYy0hRDk64PZYGBCuI0Iv67Llzi6+rIyt+PHHNrJMVbufow5j8Ny/Gw24s88lR9vv4cfbr0LH4sfYSOHd3iPvO9XEzZqpOcy4eKpsp+3aSsWm5WQhDgPRn90lcUVWCNa47ZGWKkoPv76try4nIwfM0g9p2MD+v8HBuW9v96qTzYyXYYAr2mtk4FK4AbgRa31BK31SMACnNMmvVVrPVNr/Y8jLyilngQigau11g7cBQBrtdajgVXAH1yvPwc8p7WeAHR504ZS6jqlVJpSKq181f9+diZVJwdXZz2Vy/eVMGtxGjcu384tKYktr1/62RYu/GQzf/hyG5cNj2F8dMjPjuUXO868fJ1bwpmL0rjhq+3cOj7RbZmvQXFyQhhLc3q2kYnuJPLOdtZRNNfXs/vVV0m45BJ8LJZuCuzn6Cwvx7dmRfpWfIKC8Xf1zHpDZx99+4B1F/vnaOtOuv5y9ny1imX3/B17XT0GH/dBDyVZe/Exm7D29/6w5s52h+5izMLo0BBmxUXx+u5cj8b0k3UWbocy0zvHYXR1PLkn6jxJ/uYMzMFBWJO6LiO7Pl2KMhqIS534CyM9DsdRfjorKG2z67DbKdq8lagJKS2vxZ08k2lPPcrkh/+GOSSY3Qs+7J54veBATR0f5B5kXspIHkkZQU5VDc2dVxbi5+pQXjr/3mmqqaF4czqpTz7KtGeeoLmhkbzV69yS7f3sC5TRQPQUz5cXT5R9e0Mjuz/9kqG/ObcbI/3pOj3Ef8J5zKcvf8w5156LwdiXmxriaPryPZkHtNY/uh6/A9wM7FVK3Qn4A6FAJvCZK83CduvfB6zTWl/XxfYbgSWuxxuB01yPpwDnux6/Bzzd2cpa69eA1wCGvLHqZ39b5dc0EB3QekU1KsBMYW1jl+nT8iuID7ZgM/tQ1mBvSVta38TX+0pIjggiLb9negbyaxroF9ial+gAM4U1XedlQ54rL34+lNU77ymd0T+U7cXVlNQ1eTzeozHZbDSWlrY8bywvx9dqPcoa7hx2O3tefZXwSZMIHTfOEyEeN5PNRmNZ27yUHXdearKzqUjfQuW2DBz2Jprr6sn9zxsk/v5aT4WLf6jVrZexrqQci8394ol/mJXaktarzXWlzjQOu73LdYNjoznpnpsAqMwr4PCWTLdt7lu9kfjUFHpCUUMjEZbWXplwPxMlDR3LTlKgP7eNHMg9adupaur5+7B3fLmS3d+sBiB8YAI1xa2ffU1JOf7t9ps5KJDG2joczc0YjEZqS8vwD+3BC2Muzp6JNsdNaRl+Vve4/EKtHdPYrBxev5n8TekUbN2Go8mOva6Oja+8ScqfrgZg//drKNiSQerdt6J+4oWqn8McaqOhTZwNZeWYbdYOadoO3a0vK28ZsgjOezaDEuIxhwS3rtPmcezMaWx+9mVPhN+l4vpGt97HcD9zp2WkK18dKuCrQwUAzB2UQHFDz92O8WvnZ3M/fhpK3Y8fAHP7NK5jrHT7TvwiwjAFOyeQikwZS0VWNv1SJwGQ98MairdmMO6OP3ulvHii7A8+53Rqi4r57m+PAlBfWs7K++Yx48G7Omy7u/3w6fes/WINAP1PiKe8qDXu8qJyQsKCu1q1gwO7D/D2Y/MBqKmoYcf6HRiMBkZNTe7eoHspaVr37c+gfcNNAy8DF2mtRwGvA35tlrcfu7MBSFFKdXXHdZNuvYTVTA812DOKqkgMthAX6IevQXH2gAi+dU2Mc0R8cGs2h4cF4mtQlDXYsfgYCPB1Djuz+BiYGmtlT5l3hzC1lVFYRWKIhbggV14GRbRM8nOEW17CA/E1qpYGJsA5gyJYkl3otZi7EpiYSH1hIfXFxTjsdko3bMA2evRxrau1Zu9//4ulXz/6nXbasVfwMP+ERBoKC2koLsJht1O2YQMhyceXl5gLLmTk359ixLy/k3jNdQQNHeLRBiZA6MAEqvILqS4sptluZ/+ajcSmuM9iGTsumdzv16G1pnjPXnz9LVhsIUddt76iCnBO9LD94y8ZdErrPaba4eDAus0kTPH+UFmAXRVVxPpbiLaY8VGKE6MjWFNY6pYmws/EA2OH8kT6Hg71kglLhp05k9lP/ZXZT/2V+InJZK1aj9aawt17MflbOjQylVL0G3ECuWudk2VlrVhH/PieP2GxDkigJr+QmkJneT+0No3oce5xRY9L5sAPa9FaU5qVg6+/BT9rCMMvOZ8znn+c0595jPE3XkP48CEtDcyC9Ez2LPmKSX/+Ez7HObTzlwpOSqC2oJC6Imde8tdtIGKse14ixiST96MzL+VZOfhY/DC3OfnNX9txqGzbezYLN21xm+TFG3ZXVhHjbyHKVUZmRkewtl0ZOZoQky8AEX5mpkaFsTKvh0fL/IoFJSVQW9h6jBWs30B4+2NsbDL5q53HWEV26zHmFxpKZfZemhsanWVp+04CYpyT7JRkZJK7dBmjb74Bo5fKiyfKfnD/WGa9/BSnP/MYpz/zGH6hVmY+co/HG5gA02ZP5/Z/3cnt/7qTUVNHkfb1BrTW5G7PxS/AQnDY8cdw7zv3c9+7D3Dfuw8wesZofnOm/Fg8AAAgAElEQVTzRf/fNDCFU1/uyYxXSk3RWq8BLgV+AFKBYqVUIHARsPgo638JLAM+V0qdrrWuOs73XQv8BmfP6JyfHf1xatbw8Oos3pg1EqNSfLg7n6zyWuYMdVa6C3bmcUZiOLMHR2F3aOrtDv787Q4AwiwmXjrVeS+D0aBYkl3I9wc9f6P80fLy0A9Z/OcsZ14W78onq6yWS4c58/L+jjzOTArn/BNceWl2cOvyHS3r+/kYmBpn477v9/RUFlooo5HESy9l17PPoh0OIqZOxT8mhoKVKwGImjmTxooKtj32GM319SilyFu+nOSHHqLu4EGK167FEhtLxsMPA9D/gguwjvLudP9t8xJ3ye/Ifv5ZtEMTljoVS0wsxatWABA+40SaKirY9fijLXkp+nY5wx54GGMPDPM1GI2kXPVbVj7+Eg6HgwEnTiGkfwxZX38PwKDTptNv7AgOb8lkya0P4mM2Men6y4+6Ljgn9cn6ahUAcRNHk3TilJb3LNyZhX+olcCocC/n1smh4cXtOTw+fgQGBcsOFrKvuo5z+jvvs15yIJ8rBsYTbPLl5uEDAGd5u3GN92di7Urc2BEc3JTJhzc/hNHky/QbLm9Z9tXjLzPt+t/hH2pl/GWzWfHsm2xasISwpP6ccLJzP9SWV/LZ3U/SVOc8Brd/sYIL/vk3TP6ePwYNRiPJV85hzVMvoB0O4mekEhwXw95vnMdL0ikziBo9koIt21h++/0YTSbG/uHKY243Y/5Cmu12Vj/xPAChg5IYffXvPJ6XIZdfwqann3f+vMT0VAJjYzjwrTMv/U+eQfjokRSnb+PHO+/DaDYx/Jq5Les3NzRSmrmDYVdd5rbdPQs/ourAAUDhFx7G8HbLPc2h4ZWd2Tw6biRG5eyZ3F9Ty1lxzjLyxcF8bCZfnp88Bn8fIw4N5yfEcP2Pm6htbube0UMJ9vXFrjUv78humUSrN5r/wk1MnzKMcFsQWete5JF/Lmb+whU9HVYLg9HIkMsuYfM/ngeHg36uY+zgd6769aQZhCU7j7E1d92HwdR6jIUMTCJy/DjWP/gYymgkKL4/sTOdF/x2vbMAR5OdzU8/15J26FzPHmeeKvu9wbBJw9mxfgfzrnwUX7OJS++4tGXZa/f8i0tum0NIeAirPl7Jdwu/paq0iqeve5JhE4dzyV88fvrb63mhI73XU52OJ/+VU0olAl/gvFcyFdgDXAHcg7PhlwscAPZprR9USq0Abtdap7nWfwvXT5gopX7vWvcsYOmRdEqpaq11oCv9RcA5WuurlFKDcQ7PVcDnwHVa69ijxftLhsv2Jo7e+537k00Z2id2CQCNjr5T0w0JOf7hbb3d6sKevM+2e53Sr/f83uYvVdrg/dlpPaW2ue+U/ewq354OodusuPalng6hW129oKu7in59An36znf/zH59Z0j32f1n/eoqs/VFn3vtYJoYcXav/Hz6ck+mQ2v9x3av3ev6c6O1PrHd86vaPP4P8B/X0xPbvB7Y5vFiWntFDwGTtdZaKTUHaP1BSiGEEEIIIUSf1itbfV7WlxuZPSUFeNH18yjlwO97OB4hhBBCCCGE8Jo+2cjUWucCnv+BpM7f+3vg+GZFEUIIIYQQQvQpck9m355dVgghhBBCCCGEl/XJnkwhhBBCCCGE6AnSiyefgRBCCCGEEEKIbiQ9mUIIIYQQQgjRTZTqOz+H83NJT6YQQgghhBBCiG4jjUwhhBBCCCGEEN1GhssKIYQQQgghRDeRXzCRnkwhhBBCCCGEEN1IejKFEEIIIYQQopso6cqUnkwhhBBCCCGEEN1HejKFEEIIIYQQoptIR6Y0MnsFQx85EoNtfadjPNjU1NMhdBufPvRbTSUNxp4OodsY+tB+WVfk19MhdJvKpr5Tj10+sLqnQ+g29c195IsSuOy96zEZ+k75f3POaz0dQrf526fX9HQI3aa4vu/UZeLXSRqZQgghhBBe0pcamEKIzvWVDqRfQi5zCCGEEEIIIYToNtKTKYQQQgghhBDdRDoypSdTCCGEEEIIIUQ3kp5MIYQQQgghhOgm8juZ0pMphBBCCCGEEKIbSU+mEEIIIYQQQnQT6ciUnkwhhBBCCCGEEN1IejKFEEIIIYQQoptIT6b0ZAohhBBCCCGE6EbSyBRCCCGEEEII0W1kuKwQQgghhBBCdBODjJeVnkwhhBBCCCGEEN1HejKFEEIIIYQQoptIR6b0ZAohhBBCCCGE6EbSk9kHTIu1cc/kgRgMisW78nkj/YDb8pPjw7g5JQGHhmaH5vF12WwqqGxZblDwwexxFNY08KevM70dvpsp0Vb+MmYABqX4dG8B83cedFt+ZnwEVw6NA6DO3szfN2azp6IGgEtPiOH8pCg0kFVRy8Prd9Po0F6Nvzg9k13vLUI7HMTOmErSOWe6Lddas+vdRRSnb8NoMjHi2rkEJ8ZTk5dP+stvtKSrKypm4AXnknDGKaS//Do1eQUA2Gtr8fH3Z8oj93o8L0Xpmex4dxHaoYmbOZWB55zRIS873l1E0dZMjCYTo/5wJSGJ8QA01dSS8Z93qD50GFCMuvYKbIMGsHPBhxRuycBg9ME/MpxR116Jb4C/x/Piif2ye8GHFG1Jx+DjgyUynBHXzPVKXtoaH27lj0MHYFSKpQcLWLTXvbz0D7Bw28jBDAoOZP6efSzOPdSy7Pz4GGbFRaEULD1YwMf7Dns19vaqM7eRv/h9tMOBbep0wk8/y215Q34eh995k/oD+4k49wLCT209Hptrazn87nwa8pz5i7n8avwHDPRq/F2ZEG7lxmEDMCj44mABC3IOuS0/JSaCOUmxANQ1N/NsZjY5VbU9EWoLrTXLX/uQ7I3b8TWbOPuWy4ge1L9DuvL8Ej596i3qq2qJGhjHubddgdHXh3UffUPmijQAHM0OSg7mc/M787AEBbS89tZtTxEUauXiB673at6OKM3YRs77i9DaQfT0afQ/y71OqM3LZ/d/3qJ6/wESL5hN3Jmn90icbZVkZLLbVY/FzJhK4tkd67Hd7y2ixFWPDbvGWY8B7F+2nMOrfgSlCIyLYdg1czH6+rJn4YcUt6nHhl0zF19/79ZjR/PqU9cz65SxFJVUMv60O3s6nBaHtmSSNn8x2uFg0MlTGTnb/fjQWrNh/gcc3pyJ0Wwi9U9XEJYUf9R1963dxNbFn1NxqICzHr2DsIEJABxO38Hm9z/FYW/G4GNk3GUX0G/kEI/kS2vN1699SHbadnzMJs69teuy/8mTb1FXVUv0oDjOc5X9tR9+w7Z2Zf/Wd51lf/2nK9iybA2gGXPGFCbOPskjeegtlPLu+efPpZQKBRYCiUAu8FutdVm7NH7AKsCMs+24WGv9wLG2LY1MQCk1HXgVaAKmaK3rejik42ZQcF/qIK75MoOCmgYWnTeW7/aXkF3eepKy9nAZ3+4vAeAEWwDPnDyMsz9Ma1l+xYhYcsprCfQ1ej3+tgwK7hw3kP9buY2CukbmnzqGVYdL2FvZujsO19Rz/XfpVDU1kxpt457xg7j6m61EWExcMiiGS5ZtoqHZwbwpQzg9PoIluYVei187HOx8+33G3XELfqE21j30OBFjkwmMjWlJU5y+jdqCQqY+8TAV2XvZ8d/3mHT/3QT0i25pOGqHg1W33k1kyhgAkm/4Q8v6u95fjI+/xSt5yfzvAibeeTN+oTZWP/h3IscmExTbryVNUXomNfmFzHjyIcqz95I5/31SH7gLgB3vLiJi1HDG3XQdDrud5oZGAMJGDOOEi8/HYDSyc+HHZC9ZxtBLLvB4XjyxX8JGDmOQKy97Fn1E7udfMvi3F3o0L20ZgBuHDeSvadsorm/khSljWFtYwv6a1vJS2WTnlR05pEaGua2bEOjPrLgobl67lSbtYF7KSNYVlXK4tt5r8belHQ7yFr1Lwk234Wu1kfPkowSNGoO5X+s+MgYEEH3xpVRt3dxh/fzF7xM4fAT9//AntN2Oo7HRm+F3yQDcPGIAd67PpKi+kZdTR7OmsJR91a37KK+2nj+vy6Da3szEcCu3jRzE/61J77mggZyN2yk7XMT1/7qPw7tyWfbKIub+4y8d0q1461MmzD6R4TNS+PKlhWz9eg3jzprOpAtPYdKFpwCwZ30GGz5d0dLABEj7bAXhcdE09ODxlv3u+4z8y62YbTa2PPI4oWOSCYhpPd58AvwZ+Ls5lGze0iMxtqcdDna9/T5jb78Fc6iNDQ8/TvgY93qsJH0bdQWFTPn7w1Tm7GXX2+8x4b67qS8r48Dy75j82AMYTSYyXn6NgnUbiJmWSuiIYQy8yFmPZS36iH1LvmSQF+uxY3n7g5W8On8ZbzxzQ0+H0sLhcLD+P4s49W834R9mZek9TxKXMgprXOv34+EtmVTlFTH72Qcpzspl3RsLOOuxO4+6rrV/DDNvu451r7/v9n5+QYGcdMcf8Q+1UnbgMN/Me5GLXpnnkbxlp22n9HARf3zNWfa/fHkRV/2zY9n/1lX2R8xMYemLC9ny9RpSzprO5N+cwuTfuMr+ugzWu8p+Ye5htixbw9X//AtGXyML7n+FQeNHEBob6ZF8iJ/kbuAbrfXflVJ3u57f1S5NA3Cy1rpaKeUL/KCUWqq1Xnu0Df9/M1xWKXW0FtRlwNNa6zHH08BUTr3is0uOCGJ/ZR0Hq+ppcmi+yCni5Hj3E8pau6Plsb+vgbbXVqL8TczsH8riXfleirhrI0KDOFBdz6GaBuwOzdf7i5gZ456X9JIqqpqaAcgoqSTSYmpZ5mNQmI0GjAr8jEaK6rx7olmRk4t/VCT+kREYfHyInjSBos3uJ4tFm9PpN3UySimsgwZgr62jobzCLU3p9p1YIsOxhLvnXWtNwYaNRE8a7/G8lOfkEhAV0ZKXfpPGU7hpq1uawk1biXXlxTZoAPbaWurLK2iqq6N0VxZxM6cCYPDxaenhixg1HIPRWRStA5OoLyvD0zy1X8JGtuYlZGAS9aWez0tbQ0KCOFxbT35dA3atWZFXxJR2jcmKxiZ2V1Zj1+5XVOMDLOyoqKLB4cChIb20gqnt1vWmuty9mCIiMYVHoHx8CEmZSFW6+8m9T1AwloQkMLpX5c11ddRm7cGaOh0A5eODsZf0xAy1BnGopp481z76Lq+I1MhQtzTby6uotje3PI7wM3W2Ka/aszaDkSdPRClF7NAkGmrqqC51Lw9aa/al72HoVOdFl1GnTGTP2owO29qxchPDZ6S0PK8sLiN7w3aST5/i2UwcRVXOXvwiI7FEOOuEiInjKd3sXr+ZgoMJSkpEGXv24usRlTm5WCIjsbjqsaiJEyjupB6LTnXWYyED3esx3ezA0diEo7mZ5sYmzFYr4F6PBXupTv4pfly/k9Ly6p4Ow01JVi5B0REERYVj9PEhITWFA2nu++JAWjoDZkxCKUXE4CSaauuoLas46rohsdGExER1eL/QpP74hzr3lzWuH81NdpqbmjySt93rMhjVpuzXH6XsD5vWWvZ3r+lY9jNXtZb9koMFxA5NwNfPhMFoJH7kIHb18MU0T1Ne/PuFZgPzXY/nA+e3T6CdjhREX9ffMbtqe0VD6ZdSSiUqpXYqpeYrpdKVUouVUv5KqVyl1P1KqR+Ai5VSpyul1iilNimlPlBKBSqlrgV+C9yvlHrX9do3rjQZSqnZbd5jh1LqZWAT0F8pdYdSaoPrPR9qE88nSqmNSqlMpdR1nsx7pL+Z/JqGlucFtQ1EBXQ8STk1IYzPfzOeV04fyb3f72p5/a+TB/L0+r04dM9360dYTBTUtslLXQMRlq5PuGYPiGZ1vvMLsaiukXd2HeKzsyew9NxJ1DTZWVdQ7vGY22ooK8Mcamt5brZZaWj3hd1QVo5fmzR+Niv1Ze5x5q9LI3ryhA7bL9+dhSk4iIDojl9C3a2+fZyhtg5x1peV4xfmnqahrJy6wmJMQYFkvPFffrjvMTL+/Tb2hgbaO/j9aiJGjfBcJlw8vV8ADq1aTXjyyG6M+tjC/EwU1bd+rsX1DYQfZwMlt7qWUbYQgnx9MBsMTIiwEeFn9lSox2QvL8PX1vr5+1htNJUf38luU3ERxsBADr/9JjmPP8Thd9/C0cnx1hPC/UwU1bde7CqqbyT8KJ/zrP5RrC/ybr3VmaqSCoLCrS3Pg8KsVJW4n2jWVdZgDrS0NFA6S9NU30jOph0MSR3d8to3r3/ESVefh+rB+f0bysvd6gSTzUZDec9/7kdTX1bmVkeZQzupx8rd6zFnXVeOn81G/Jmn8uPt9/DDrXfhY/EjbOTwDu+R9/1qwkZ5tx77NaotLSegzXdfQKiVutLydmkqCAhrLUP+rjTHs+7R7F+3mdDEOIy+vr8gB12rLqkg+DjKvl9Aa9kPDu+i7G/cwdCpzrIfkdCPA9uyqa2soam+key07VQW9+4y9/+RKK11HoDrf6fdy0opo1JqC1AIfK21XnesDfeJRqbLEOA1rXUyUAkcGVtRr7WeBiwH7gVO1VqPA9KA27TWbwD/A+7QWl8G1AMXuNKcBPxDKaXavMd/tdZjXY8HAxOBMUCKUmqGK93vtdYpwHjgZqVUhy4CpdR1Sqk0pVRa+cr//exMd/Y13Vl7cfm+Es7+MI2blm/n5nGJAJzYP5TS+ia2l/SOq4Sd5qWLtCkRIZyXFMWL6bkABPkamRETyuwvNjDrs/X4+RiZFR/hqVA712mw7XLVyc5RbZI47HaKNm8lakJKh3T5azcQPanzRk636zTO4zsp1A4HlfsOEH/yDKY98jeMZjM5S5a5pcn631IMBgMxqRO7JdyjB9TZi923X3L+9wXKaCB6ihfy0sbxlv3OHKipY9Hegzw+fiSPpYxgb1UNzb3gQpObn3C81R/Yj236iQz46wMYTGaKv1rq4eB+Pt3F5zwmNIRZcVG8vivXuwF16ujl4XjTZG3YRuywpJahslnrt+EfEkT0oPhuivNn6mWH+s/W/gPv7NhS0FRTQ/HmdFKffJRpzzxBc0Mjeavdzw/3ftYz9Vif0aGAdLYvuqjTjrOuKz9wmE3vfcrkay/9abH9BJ3WT+0Ps+Mo+3vWbyOuTdkP7x/N5ItO5f37XmLBA68QmRSLwdiXmiAdKeXNv9Y2hevvOvdY1HKl1LZO/mYfb3601s1a6zFAHDBRKXXMK1J96Z7MA1rrH12P3wFudj1e6Po/GRgO/Og6WTYBazrZjgLmuRqMDiAWONJ1tK/N+OPTXX9HbhAKxNnoXIWzYXnkRrP+rtdL2r6J1vo14DWAYf9e9bO/8gpqG4gOaL0yHuVvprC262GiafkV9A+2YDX7MDYqmJPiw5gRF4rJaCDQZOSJmUO4a+WuLtf3pMK6RqL82+TFYqa4kyGvg0L8uXfCIG5ZlUlFox2AiVFWDtfUU97gfP7dwRKSw4NZur/IO8ED5lAbDW2GTDaUlWO2WTukaTussr6svGXYEjjvDQxKiMccEuy2nqO5mcKNm5n04D0eit6dX/s4S8swW0Pc09is1Je0S2OzogC/UCvWgUkARE8YS87nX7WkO/jDGoq2ZDDxrluPu+H6S3hyvxz+YQ3FWzNIufPPXslLW8X1jW69j+F+Zkoajn+I+LJDBSw75JxQ6urBCW69ot7mY7XR1KZXxl5ehm+I9ShrtPK12vC12vBPGgBA0NgUSnpJI9O5j1p7lyP8TJ3uowFB/vxl1ED+umE7lU12b4bYYuPnq9i6zPmV2G9wPFVtehmqSsoJDHUv/5bgQBqq63A0N2MwGjtNs32V+1DZgztyyFqfQfbG7TQ3NtFQW89n//gv5/7lSg/mrCOzzepWJzSWlbmV997Iz+ZeRzWUlneI2dw+jaseK92+E7+IMEzBQQBEpoylIiubfqmTAMhz1WPj7vB+PfZr5B9qpabNd19NaTkWW0gnaVrLUK0rjcNuP+a6nakpKWPFP15n6o1XEhTdvRfQ05asck3IAzGD4916GKtKyglqV679gwOpr2kt+5XFnZf9ETPdL8qOOX0KY1zD5FfM/8xttIT4Zdq2KbpYfmpXy5RSBUqpflrrPKVUP5w9lUd7r3Kl1ArgTGDb0dL2pcsI7RtqR57XuP4rnN27Y1x/w7XW13SyncuACCDF1WIvAPzabevI9h5vs71BWut/K6VOBE7FOYHQaJyNUD88JKOoioRgC7GBfvgaFGcNiOC7/W7tWeKDWt9+eFggvgZFeYOdZ9JyOWnBOk5dtJ6/fLeDdYfLe6yBCbC9tIr4QAsxAWZ8DIrT4iNYdbjULU2Uv5knU4fxwLrd7K9unTQiv7aBUWFBmF1XxiZEhbC30rszNAYnJVBbUEhdUTEOu538dRuIGJvsliZiTDJ5P65Fa015Vg4+Fj+3xlv+2s6HZJZm7sS/X7TbUChPCklKoKagkFpXXvLWpRHZLi+RY5M55MpLWVYOPhYLftYQzNYQ/EJtVOc57/Mt2b6LwJhowDlZUM7nXzHu1j9hNHvn3jNP7Zfi9Exyv1jGmFtu8Fpe2tpVWUWsv4UoixkfpTixXwRrC0uPvaJLiMk53CrCz8zUyDBW5Hnvgkx7loREGgsLaCwuQtvtVGxcT+Co0cdeEfAJCcHHFkpDgfN4q9m1A3N0zDHW8o6dFVXEBliIdu2jk/pFsLrdPor0M/Hg2KE8vnUPB3toIhyAlLNn8Pvn7+L3z9/F4MnJbPt2PVprDu3ci9nfr8NJpFKK+OTB7PzRee9sxjfrGTxpVMvy+po6DmzLYvDk1tdOnHseN771CDf8+0HOu/MqEpJP8HoDEyAoKZH6gkLqXXVC0fo0Qscc3/HWU4KSEqgtbK3HCtZvILx9PTY2mfzVznqsIru1HvMLDaUyey/NDY1orSndvpOAGOckNSUZmeQuXcbom3umHvs1ChuYQFV+IVWFxTTb7exbvZH+KaPc0sSlJJOzah1aa4r27MXX34K/LeS41m2vsaaW7554hbGXnkfkkO6fNXv8OTO49oW7uPaFuzhhSjIZx1H2E0YNZscPrWX/hMnuZX9/u7IPUFNeBUBFYSk712xl+MyOI4P6EoMX/36h/wFzXY/nAp+2T6CUilBKWV2PLTjbOTuPteG+1JMZr5SaorVeA1wK/ACMbbN8LfCSUmqQ1jpLKeUPxGmtd7fbTghQqLVuUkqdBCR08X7LgEeUUu+6ZluKxTk7bQhQprWuVUoNxdmD6jHNGh5dk8UbZ47EoBQf7c4nq7yWS4Y6v0AW7szj9KRwZg+KosmhaWh2cNt3OzwZ0s/WrOHJTdk8P2MkRgX/21tATmUtFw50NlA+ys7n2uH9CTH7ctc4Z0Vr15q5y7eSWVrNNwdLeOe0MTRrza6yGj7O8e5kRgajkSGXX8Kmp593TjE/PZXA2BgOfLsKgP4nzyB89EiK07fx4533YTSbGH7N3Jb1mxsaKc3cwbCrLuuw7fx1Xhwq68rL8CvmsOGpF9AOB3EzUgmKi2G/Ky/xJ88gYvRIitK3sfKO+zGaTSRf23qyOPzyS9j66ptoezOWyHCSr70CgO1vL8Rht7PhqecB5+Q/I6/6ncfz4on9svOdBTjsdjY+9RzgnPxneCf7zlMcGl7akc28lJEYFHx1qIB9NbWcHecsL58fzMdm8uWFKWPw9zGiNZyfEMN1P2yitrmZ+8cMJcjXl2ateXFHdsvkMz1BGY1E//Z37H/pWbTDgXXKVPxiYin9fgUAodNPxF5RQc6Tj+KorwOlKP1uOQPvfRijxUK/iy/l0Fuvo+12TOERxFxxdY/lpS2Hhhe25/DEhBEYFCw9WMi+6jrO6e/cR0sO5HPFoHiCTb7cMsLZE9us4YbVW4+2WY8bOH44OWmZ/Ou6h/E1mzjrltbjetGDrzLrpksJCgvhpKvO49Mn32LVO58TNSCO5NNbv+52r0knaexQTD14r29XlNHIwMvmsO2Z59AOB1HTphIQG0PeipUA9DtxJo0VFWx+ZB7NdfWgFIeWf0PKIw/iY/H87N6dMRiNDLnsEjb/43lwOOjnqscOfuesx+JOmkFYsrMeW3PXfRhMrfVYyMAkIsePY/2Dj6GMRoLi+xM7cxoAu95ZgKPJzuanW+uxoXO9V48dy/wXbmL6lGGE24LIWvcij/xzMfMXrujRmAxGIxOv/i3fzHvJ+TMkJ03B2j+G3V9/D8AJp00nduwIDm3J5JNbHsTHbCL1j5cfdV2A/eu3sOGtD6ivrObbJ1/BlhDHqff8HzuXraSyoIiMj5aS8ZFzlMYp99yEJSSo2/M2cPxwstIyeeUPzrJ/zq2tx8LCB17lrJtdZf/q8/jkidayP/o4yv6H8/5NXVUNRqORM/54MZbA3jFBm+DvwCKl1DXAfuBiAKVUDPCG1vosoB8w3zWJqgFYpLVecqwNq67uD/k1UUolAl/gHKqaCuwBrgC2A+O11sWudCcDT+D8nReAe7XW/1NKvQUs0VovVkqFA5/hnDlpCzAVmOVKv0Rr3TIGWSl1C3Ct62k1cDlwEPgE5zDbXTh7RR/UWq/oKv5fMly2NwkM6jsd45P6e2bmtp7g8yv5rabjYdd9ZyjXnkrPTNzQE/yNfecYq2zqO/XY5QN7x/323eHHwt7XWP25TIa+U14A3pzT5Si9X52/fdrZALdfp/6BPXfhsLvNHXzGr+7Lf1/1Z14r6AmB5/bKz6cv9WQ6tNZ/bPdaYtsnWutvgQ7dQVrrq9o8Lga6mlvd7SZXrfVzwHOdpJvVyWtCCCGEEEII0ef1pUamEEIIIYQQQvSoXtm16GV9opGptc6lXS+jEEIIIYQQQgjv6xONTCGEEEIIIYToDeTXgPrWT5gIIYQQQgghhOhh0sgUQgghhBBCCNFtZLisEEIIIYQQQnQTGS0rPZlCCCGEEEII8f/Yu+/wqKqtgcO/lV4hEDqh9ypN6dV2FcWGomLvjatXsSIW7BV7FwtiwYpiQSlSpPcQiii9JaQBaUCS9f1xJj2hhEkmM99673MfmVcIU+AAACAASURBVJkzk7Vm73Pm7LPLMW5kPZnGGGOMMcYY4yZ+1pVpPZnGGGOMMcYYY9zHejKNMcYYY4wxxk2sI9N6Mo0xxhhjjDHGuJH1ZBpjjDHGGGOMm4iop0PwOOvJNMYYY4wxxhjjNqJqLW1Pu23+LJ8ohHZRhz0dgttsPeA7nfyHcn1nZkCdkBxPh+A2h31ir3cE+k4VI/WQ71x7zfahOtYo3Hf2fYD4TH9Ph+A21QJzPR2C2zx13oeeDsFtMrc97ukQ3Ki11/3KxGf+WGlH4Lqhw6rk9+M7v6bGGGOMMVWcLzUwjTGmLL7TXWOMMcYYY4wxHiZVsm+xcllPpjHGGGOMMcYYt7GeTGOMMcYYY4xxE+vItJ5MY4wxxhhjjDFuZD2ZxhhjjDHGGOMm1otn34ExxhhjjDHGGDeyRqYxxhhjjDHGGLex4bLGGGOMMcYY4yZ2CxPryTTGGGOMMcYY40bWk2mMMcYYY4wxbmNdmdaTaYwxxhhjjDHGbawn0xhjjDHGGGPcRKwn03oyjTHGGGOMMca4j/VkGmOMMcYYY4ybiFg/njUyvVRSbBx/fz4Zzc2lwYC+NB36nyKvqyp/fz6ZpNVr8A8Kot31V1OtaWPSd+9hzdsf5G+XuTeR5hecS+MzTuXAth2s/3QSOVkHCa0VTYebryMgNLTCc1FV5n74LVuXxREQHMSpo66gTotGJbbbH5/ItJc+Jistg9rNYzj9zqvwDyyowvEbt/LNAy9x5j3X0rJPVwBmvD6JLUvXEFo9kstfe6jCc0lYHceazyajuUrjgX1pde6ZRV5XVeI+m0z8qjj8g4PocuNVRDVtXPB6bi5zHnmGkBpR9LzndgD2bdtB7Eefk33wIGG1oul667UEVkK57F0dx3pXHYsZ0Jfm55SsY+snTWavq451usGpYwCH0zOI+2giaTt2gQgdr7+KqJbNAdj6xyy2zfgT8fOj9kkdaTPiogqJX1VZ8snX7FrhfNd9br2S6GaNS2x3ICGRua9O4FB6BjWbNqLvHVfjHxBwxPfPf2ciO5avIaRaJMNefDj/s5K37mDRB1+SnXWQ8No16XfHNQSFubesdq+MY/mn36C5uTQf3Jf2551RIu/ln3zN7pVx+AcF0fPWK6npinvROxPZtcKJ+6wXCuJeOek7di5fg5+/PxF1a9PzlisICg9zS7w7V8ax9BMn3pZD+tKxlHjL+p7Leu/BtHTmvDqB9L1JhNeOZsCd1xMc4cSbsnUnCz/4gsOZmYj4cfZT9+EfFMiMZ94gM2U/ubk51GnbklOuG4Gfn/tOAnxt3183ycklZmBfWpxTMpd1kyazd5VTxzrdeBXVC+37sRM+I23nLkDodMOV1GjZnI3fT2X7n/MIqhYJQOvh51HnpI4VnouqMn/CN2xfEUdAUBCD7riSWs1L/32ZMf4jDqZlUKt5IwaPcn5fNs5Zwqof/gAgMCSYfjeNILppDAAH0zOY8/bnJG/bjQgMvG0kdds0r7Bc4lfHETtxMuQqjQf1pXUpdSx24mQSXHWs600l69hsVx3r5apjef75+Q/ivvyO/7z1AsGRERUSf0UcC7YuXM6qb35m3854zn7yXqJbNAFg1+p1rPhiCrnZOfgF+NNt5AXU79imQvI6Vu+8cDNnndqVvUn76XH6fR6N5VioKk899R6zZy8jJCSYZ5+9kw4dWpbY7oEHxrN48RoiI8MBePbZu2jXrjkHDqRz770vsWvXXnJycrjuugu56KLTKjsN40FVspktIvPLeL62iCwSkRUi0t8Nf6eBiHxzhNebisiaE/wbaSfy/tJobi4bJn5Bl//dQa+nHiV+0RLXD3qBpNVryIxPoPez42h7zUg2TPwcgPD69eg57mF6jnuYUx57CP+gIGp36wLAuo8m0nL4BfR68hFqd+vC1l//cHfopdq6fC2puxK44q1HGHzrpcx+96tSt5v/6Y+cdO5grnzrEYLDw1g7Y0H+a7k5ucz/dAqNu7Qr8p62Q3py7iO3VWj8eTQ3l9hPv6Tn6DsY/Owj7Fq4hAM7dxfZJmF1HGnxCQx54XFOuvZyYj/+osjrm6bNJLJBvSLPrfrwM9qOOJ9BT4+lXvcu/PtzxZeL5uaybuIXdL/7Dvo9/Si7S6ljiavXkBGfQP/nxtHhmpGs/fTz/NfWfz6ZWp060O/Zx+nzxMOE13dySlq3gYQVq+j7xMP0e/pRmp51eoXlsGtlHAd27+W8Vx6j142Xs+iDL0vdbsXnP9Bu6BDOf+UxgiLC+Gfm/KO+v8XAXpz64O0lPmvhu5Podtl5nPvCGBqffBJrf5ru1pxyc3NZ+tFkBt5/O2e9OJZt85eyb0fROrZ7ZRxpe/YydPxjnHzj5Sz9sCDuZgN7MfCBknHX7dSOs54fw1nPjyGyfh3WTvndbfEunjCZIQ/czrkvjWXLX0tJLRZvWd/zkd67Zsrv1O/YhvNfeYz6HdsQ54o3NyeHeW9+TM8bLmXYi2M545E7kQB/APrfeT3nPP8Q577wMAf3p7F14XK35Ai+t+/HffolPe65g/7PPMLuUnLZuzqO9D0JDHj+cTpcezlxnxTksm7SZGp3as+AZx+j35NjiKhfkFPTM0+l3xNj6PfEmEppYAJsX7GW/bv3MuL1R+l/y2XMfa/048Diz6bQ6ZzBXPrGowSHh7JhpvP7ElknmnPH3cXwlx+i6/D/MOedglznT/iGRl3aM+K1sVz04oNExdQr9bPdQXNzWf3Jl/S+9w6GPPcIOxcsYX/xOrYqjvT4BE598XFOuu5yVn1UtI79O20mEQ1KxpiZlExC3DpCo2tWWPwVdSyIatSAgXffRN22RRs/IZERDL73Fs59YQx9bruKv978pMJyO1YTv57NeVc96+kwjtmcOcvYsmUXv//+Lk88cTuPPfZ2mdved991TJnyGlOmvEa7ds6FlkmTfqZFi8b8+OPrTJz4DM899yGHDh2urPCrAKnE/1dNVbKRqap9ynjpVGC9qnZV1bnH8lkiUmZvraruUtXh5YnRk/Zv2kJonTqE1qmNX0AAdU85mcQVq4tss3fFaur16YWIUL1Fc7IzMjmYuq/INslr1xNapxahtaIByNgTT1SbVgDU7NCOhGXuOwk7ks2LY2k7+BREhHptmnEwPZP05KKxqio7Yv+mZR+nQdx2cE82LSrIefUvs2nRuwuh1YtegW3YoSUhke7pkTmalH+3EF6nNuGucmnQqwd7lq8qss2e5ato1Ncplxotm3M4I4MsV7lkJqeQsGoNjQf1LfKe9N3xRLvKpXbHtuxeuqLCc9m3aQthdesQ5sqlfs+TSShWxxJWrKaBK5eols057Kpj2ZmZpGzYSMMBTh5+AQEEunrFts+cTfOhZ+IXGAhAcLVqFZbD9qWraT6gJyJC7VbNOJyRSUZKyXq1J+5vmvR0er5bDOjJ9qWrj/r+uu1aERweXuJv7t+dQJ12zslO/U7t2LZ4pVtzSv5nC5H1ahNRtxb+AQE07t2dnUuLlsvOZatp2t+Ju5Yr7kxX3HXatSIoomTc9Tu3w8/faYzVatWUzOQUt8Sb5Io30hVvkz7d87/fPGV9z0d67w7XewCaD+jJ9qXOfrZ79TpqNG5IzSZOT1NwZER+b2Vej7Lm5JKTne3WRRl8ad9P3bSF8Lq1C+37PUgolkvC8lU0LJRLtiuXw5mZJG/4h5iBJfd9T9myZDWtBjm/L3VbN+NQGceBnWv+pnlv5zjQelBPtix2cq7Xtnl+L3nd1s1IT04F4FBGJnvW/UubU3sD4B8YQHAF5pryr1MueXWsYa8e7FlWtFx2L19Fo35OudQspY7Fr1xDk4F9S3x27KRv6DDiwgo9V62oY0H1hvWo3qBuib9Xs1kjwmpGARAVU5+cw9nkHPZsA+evxetJTnV7v0OFmTFjIeefPwQRoUuXtuzfn05CQvIxv19ESE/PQFVJT8+kevVIAlwX/cz/DyfcyBSRcBH5WURWicgaERkhIt1FZLaILBORaSJS37XtnyIyXkTmiMg6ETlZRL4TkY0i8mShzyyxF4pIF+B54GwRWSkioYW3E5HhIvKx698fi8jLIjILeM71+DURmS8im0RkuGu7/J5KEekgIotdn71aRFq5PtpfRN4XkTgR+V1EQl3btxCR31w5zhWRtq7nm4nIAhFZIiJPnOj3W5qslBRCatbIfxxcM4qDKUVPCg+mphbdpkYUB1NSi2wTv2gpdXuenP84omEDElc4P1oJS5dz0E0nmkeTlpRKRHRBrBHRUaQVa2RmHUgnODw0/0Q4olYU6Un78t+/aeFqOp7Zr1LiLUtWSiqhhfIIqVmDrGLfeVZy0XIJrVmDLNdJS9ykr2k34gIoNo4/MqYB8cudH9Rdi5e7rQFwJMXrWEiNKLKK17GU1FK2SSUjIZHAyAjWfPAJ8x95ijUTJpJ98CAAGXsSSPn7HxaOe5bFz7zEvk1bKiyHjOR9hEdH5T8OqxlFZnLR8jh4IJ2gsIJ6FVazBhmubY7l/cVFxdRnxzKnrLYuWk56knvLKjMllbBCdSw0OorMYnUsM3kfYYXiDj2GuAvb9OcC6p/U4cSDBTKSUwkvFG94KbGU9T0f6b2Z+w4QVqO6s32N6mTtPwA4jXyA6U+/wc8PPEvcj0V7/qY//QZf33w/gSEhNO7V1S05gq/t+8X269JySUklpFi+B1NSyUxIJCgygtgPPmXe2KeI/bBg3wfYNuNP5o15ktUffMrh9PQKzwUgo9jvS3jNKNKTSh4HCv++hEfXKHGhE2D9jPk06toegP3xSYRUi2D2m5/x7ehnmf32JA5nHSzxHnfJSkkltHj9KaVcim+Tt8/EfvY1HS69ACk2RHz38lWE1oiiuuvCTEWpqGPBsdi2aAU1m8bg77q4aY5NfHwS9erVyn9cr1408fFJpW47fvxEzj13FE8//X5+b+XIkUP5998d9O9/NcOGjWLMmBvdOkWhqpNK/F9V5Y7S/g+wS1VPUtWOwG/A68BwVe0OTACeKrT9IVUdALwDTAFuBzoC14hIdFl/RFVXAo8AX6lqF1XNPEpcrYHTVPUe1+P6QD/gHKC08Qq3AK+qahegB7DD9Xwr4E1V7QCkAnkTyN4DRrlyHA285Xr+VeBtVT0Z2FNWcCJyk4gsFZGla6dMPUoqx0CKVTLVUrYp+GdudjaJK1dR5+Tu+c+1u/4qdsyczeLHniY7Mwvxr6wpuyVjLZ7OkfKZ++G39LlqGH7+nj54lRLjsez8AvErYgmKjCSqWZMSL590w5VsnjGbOY88TXZWFn6VUS6lft1Fc9EyykRzczmwdTuNhgykz7gx+AcHsXnqNOc9ubkcTs+g59j7aT3iQla99X7pn+MWpcVXomKVsomU+VrJ9xfV+5Yr2DBtDj8/+CyHM7PwC3BvWZX+VR1LuRzbj1Dc978hfv406Xfy0Tcur2MogzLjPUoeuTm5JGzYRL87ruHMx+9m25JV7I5dn//6aQ/dwfC3nyE3O5s9azYcZ+BH4kv7/pH2iaO8NTeX/Vu303jIAPo9MQb/4GA2ufb9xkMGMPCFJ+j7xEOERFVn3RffujXsMmMq7Uk5tmNZYbvW/M2GmQvoecV5zntyckjctJ32Z/TnohcfIDA4mJXfV9xw5mPar8vYZM+KWIKrlaxj2QcP8feU32h70blujPQ4VOCxIE/q9l0s/3wKvW647PhiM6WfdpXyvd9999X89tvbfPvty+zbl8Z77zmz0ObNW0G7ds2YO/cTfvjhVcaNe4e0tIyKDttUIe74xYoFXhSR54CpQApOo/EPV2X0BwoPvP+x0PviVHU3gIhsAhoBpV8mOX5fq2pOocc/qGousFZESo6tgAXAGBGJAb5T1Y2u+De7GrgAy4CmIhIB9AG+LrTDBbv+25eChuhE4LnSglPV93Aaqtw2f9ZxnWWH1KhBVqEr2geTUwmOiiqyTXDxbVKKbpO0eg2RTRoTXL1guGJ4/Xp0HX0n4AydTVodezxhHZfVv8xh7R/O3Lc6LRuTVqjHJy0plXBXL0WekGoRHEzPJDcnBz9/f9ISUwmv6WyT8O82pr30MQBZB9LYumwtfv5+NO95UoXFX5qQGjXILJRHVnIKIcXzqBlVpFwyk1MIqRHF7iUriF+xmumr15B7OJvDmZksf+cjut1yLZEN6tH7vv8CkLY7noRVJzRN+NhyqVm0/mSlpBJcI+qo24S46lhwjSiiWjQDoF6Pbmz6eVr+83W7d3GG2DZvBiIcPpCWvxjIidowbTYbZ/4FQHSLJkV6LDKSUwktVh7BkREcyiioVxnJKfnbhBXr8Sjt/cVVb1iP08aMAmD/rnh2rohzS155wmpGkVGojmUmlYwpLDqKjEJxZx5D3ACbZy9k14o1DB7z32NuVBxLvIV7c9NLiaWs7zk3O7vM94ZWjyQjZR9hNaqTkbKPEFf9CYuOom67loRUc4bNN+zSgeQt26nfqW3+5/gHBRLTvRM7lq6mQeeic7jLy6f3/eQUgqOK5VIjiqxi+QbXiEJw8szf90/uyqafnfmyhX9rYgb2Y9n4Nyssh7hfZ7N+hvP7UrtFkyK/L+nJBb8deYr/vqQnpRT5DUraspPZb3/OWWNuJcS1KE54dA3Co6Oo07opAM16dWHlDxXXyHR6JYvVn+LlUjOq5DY1oti1eAV7lq8mfpVTx7IzM1n29ke0OucMMvYmMmuMM5AsKzmV2WOfZsBj95f47BNVUceCI0lPSuHPl96n7+1XEVmvthuy8H2TJv3M5MnO73WnTq3Ysycx/7U9e5KoU6fkvN2854KCArnwwtOYMOE7AL77bjo33TQcEaFJkwbExNRj06YddO7cuhIyqQqqbg9jZTnhrh9V/RvojtNofAangRXn6m3soqqdVLXwEmJ540lyC/0773GRRq+IPOUavlrWxKbCjbOQYq8VH4tT+G+VKHlV/RwYBmQC00RkSCnvy3HF6AekFsqxi6oWPlupqK4ZACKbNSEjIYHMvYnkZmcTv3gJtbp2LrJN7a6d2TN/IarKvn83ERAaUuREYU+xobIAh/bvd4LPzWXzT7/QcNCACsuh89kDuHT8A1w6/gGa9+zM+lmLnflxGzYTFBZS4iRARGjYsRX/zHeqwvpZi2h+SicArn73ca5+z/l/i95dGHjzJZXewASIat6E9PgEMlzlsmvhUuoVK5d6XTuz/S+nXFL+2URgWCghUdVpd8n5nP7qM5z28lN0u+16arVrQ7dbrgXgYKFy2fjjrzQZXHHlkqdasyZkFMpl96Il1CmWS50undnlyiX1n4I6FhxVnZDomqTvdjryk9auJ6JBfQDqdutC0jqnByl9Tzyak0OgG1cybHPmQM557iHOee4hGvU4iU1zFqGq7N24mcCw0PwhlnlEhLrtW7N1kTPX7d85i2jUw8kzpnvno76/uMx9zrBNzc0l9vvfaH2ae4dw12zRhAN7EkhLSCQnO5ttC5bRsHunIts07NaZLXOduBNdcR/thGz3yjjW/fQH/UffTEBwkNvijXbFe8AV79b5y2hULN6yvucjvTemeyc2zVkEwKY5i4hxlVmDzu1J3baL7IOHyM3JIX7dRqo3rM/hrKz8eXi5OTnsXBFHtVLmcZWXL+371ZsVzWX3oqUl9/2undlZKJeAUCeX4KjqhNSsQVr+vr8hf6GZrEJrAsQvW0lkTIMKy6HDWQO56MUHuejFB2l6Smc2/un8vsT/vZmgMo4DDTq0ZtMC5zjw95+LaHKyk3Pa3mT+ePF9Bo+6iqhCdSasRjUiomuQujMegJ2xG6hRgQv/RDVvQvqeBNITnHLZuXAp9boVq2PdOrN9nlMuyYXqWPsR53Pma89wxvin6HH79dRq34but15LtUYNOeutFzhj/FOcMf4pQmpGMdDV0+xuFXUsKMuh9AxmPfc2XS8bRp02Ldyej68aOXJo/gI+p53Wix9+mImqsnLleiIjw0ptZObN01RVpk9fSKtWTo95/fq1WbDAmYKVmJjC5s07iIlx33HXVH0n3JMpIg2AZFX9zDVH8iagtoj0VtUFIhIItFbV476kr6pjgDFH2CReRNoBG4ALgAPlSAEAEWkObFLV11z/7gxsKiOu/SKyWUQuVtWvxbns31lVVwF/AZcCnwEjyxvPkfj5+9Nm5AhWvPQa5OZSv38fIho2YMesOQDEDB5AdOeOJK5ew4L7x+IXFET766/Of3/OwUMkx62j3dVFw9uzcAk7Zs4GoE73rtTvX9b6S+7VpHsHti5by8RbxxEQHMipo67If+2nJ95m8O2XE1GzOn2uOo9pL33Eos+nUqtZDO1P633Uz5720kfsjPuHrP1pfHTDWHpeevYxva88/Pz96XjVpSx8/nVUc2k0oA+RMQ3YMtMpl6ZDBlDnpI4krFrDzHsfwT8oiC43XHXUz925YClbpjvlUr9HFxoNqJj4C/Pz96fdFSNY9uJraG4uDV11bLsrl0ZDBlDrpI7sXb2GufeNxT84iI6F6li7kSNY/e4EcrNzCKtdi46uPBsO6MOaDz/lrzHjkAB/Ot5wtdt6zYpr2LUDO1fG8cOdjxEQHESfWwrq1Yxn36T3TSMJqxlFt8vPZ+5rE1j11U/UaNqIloN7H/X9c1+bQPzajWQdSOPb28bQefhQWg3pw5a/lrLhd+c7anzKSbQY5N6y8vP3p/s1lzD7mTfJzc2l+aDeVG/UgH/+cNZBa3l6f+p37cCulXFMvcuJu+fNBXHPf20CCes2cvBAGlNuH0PH4UNpMbgPyz6eTM7hbP58+nUAols242Q3DC/z8/fnlGsvYcbTbzq3Hhjcm6hGDfjbFW/r0/uX+T2X9V6AjuedwZxXPuSfWfMJj67BgP/dAEBwRBjthg7hlzHPAULDrh2I6daRzNT9/PnCO+RkZ6O5udTr0IbWp5/wAuVF8vSlfb/9lZey5IXXXbcvcnLZ5sql8ZAB1Hbt+7PvfQT/4CA6F8ql/RUjWPXOR2h2DqF1atH5hisB2PDVd+zftgNBCK1Vkw7XVsjPYwmNunVg2/I4vrzjcQKCAxl0W8H+8OtTbzHg1ssJrxlFzyvPY8b4j1j65VSimzairWtBn2Xf/ErWgXT++sBZ9Vz8/Ljw+fsB6HP9xcx89WNys3OIrFuLQbdfUTIAN/Hz96fzVZeywFUujQf0oVpMAzbPcMql2akDqHtSR+JXrmH6aKeOdb3x6HWsslTUsWDb4pUs+fhrsvanMfP5t6nRJIbTHrqD9dNmsz9+L7Hf/Ursd78CcOpDowit7p5RM+Xxyeuj6N+7HbVqRPLPojd44uVv+OSrPz0Wz9EMHNiD2bOXcvrpNxEaGszTT9+Z/9qNNz7Gk0+Oom7daEaPfomUlH2oKm3bNufxx50V/W+7bQQPPvgK5557B6rK6NHXULOm+y9gVFV2n0yQE50PJSJnAi/g9EQeBm4FsoHXgOo4DdlXVPV9EfkTGK2qS0VkkOvf57g+p/BraapaontDRK4BeqjqHa7Hw3GGo24H1gARqnqNawGgqar6jWu74o/TVDVCRJq6nu8oIg8CV7hy2ANcDlTLe931vtGuv/GYiDQD3saZ6xkIfKmq41zPf+7K+1vg4dJyKex4h8tWVe2ifGdp6q0HfOcWsodyfWfIRp2QnKNv5CUO+8Re7wj0nSpG6iHfOTHI9qE61ijcd/b9+EzfWmGzWmCup0Nwm6fO+9DTIbhN5rbHPR2CG7X2ul+Z/Yf/qLQjcLXA06vk93PCjUxz4qyRWfVYI7NqskZm1WSNzKrJGplVkzUyqy5rZFZV1sg8kqrayPSdM2ljjDHGGGOM8bgq2e6rVL5zydYYY4wxxhhjjMdZT6YxxhhjjDHGuEnxe4v/f2Q9mcYYY4wxxhhj3MZ6Mo0xxhhjjDHGTawn03oyjTHGGGOMMca4kfVkGmOMMcYYY4zbWD+efQPGGGOMMcYYY9zGejKNMcYYY4wxxk1EbE6m9WQaY4wxxhhjjHEb68k0xhhjjDHGGLexnkzryTTGGGOMMcYY4zbWk2mMMcYYY4wxbmL3yQRRVU/H8P/e+tSpPlEIG/f7ezoEt8n1iRJx+PnQcS71kO8MvogKyvV0CG6zLtV3rlfWDfWdcjmY4+kI3MeXygUgwHcOZSRm+U4yV7dq5ukQ3Ca08aOeDsFtMrd94XVnMhnZcyvtTDIsoH+V/H5858zAGGOMMaaK86UGpjGmLLaj2zdgjDHGGGOMMcZtrJFpjDHGGGOMMcZtbLisMcYYY4wxxriJLfxjPZnGGGOMMcYYY9zIejKNMcYYY4wxxk1ErCfTejKNMcYYY4wxxriN9WQaY4wxxhhjjNtYT6b1ZBpjjDHGGGOMcRvryTTGGGOMMcYYNxHrx7NvwBhjjDHGGGOM+1hPpjHGGGOMMca4jc3JtJ5MY4wxxhhjjDFuYz2ZxhhjjDHGGOMmdp9Ma2T6BFXl/Zd/YNn8dQSHBHHn2Etp0TamxHYvPfIZ/6zbQUCAP63aN+K2By8mIMCf7ybOYs605QDk5OSyY0s8n/42jsjqYZWdCqrKlLe+Y93idQQFBzLi3suJadWoxHbzfpjL3O9nk7Qrkce/eZLw6hEArJkfy7SPf0FE8PP357zbLqBZx+aVnQbg5PLjW9+xfsk6AoMDuWR06bn8NWUu81y5PPp1QS5x82OZ9klBLsNu9Wwu3lwuqsrv737LP0vXEhgcxLn/G0n9liXjT9mTxPfPfUxmWgb1W8Rw3j1X4h8YQFZ6JlNe/JR9e1PIzcml14VD6HJ6LwAWfT+LFb8vQESo3aQ+w/43koCgwErLy9vLZeFH37B9eRwBwUEMuP1KajUvGf+B+ERmvfIRB9MyiG7WiIGjrsI/MIDUnXuY8+ZnJG3eQY/LzqHTsNMASN0Zz6zxEwren5BEtxFD6Th0cIXm8sd73/Lv0rUEBAdx7l0jqVdKHUvdk8QPz39M5oEM6rWMYdjdTh1b8OxEEQAAIABJREFU+O0M1vy5FIDcnFySduzhrklPExoZzuIfZrHy9wWAUKdpfc65q2LrmKoy6/1v2bzMyeU/d46kbouSueyLT2LqCx+TlZZBneYxnP0/JxeA7bEbmfXhd+Rm5xBaLZwRT99J9qHDfPXQq+QcziY3J5dWfbrQ9/KzKyyP0vI6kWPy8hlL+XPyDACCQ4O5YNTFNGjRsNLiL0xV+f7Ngn3/svtKz2XuD3OZ852Ty7hvnyTClUuebeu38ep/x3PVw1dz0oAulRV+xe4vU/5k5bQFgNLlzN6ccl7F7fel5fXUU+8xe/YyQkKCefbZO+nQoWWJ7R54YDyLF68hMjIcgGefvYt27Zpz4EA69977Ert27SUnJ4frrruQiy46rdLiP1bvvHAzZ53alb1J++lx+n2eDsdUUV43XFZEvhCR1SLyPzd93i8iEnWE17eISK0T+Pw/RaRHed9/LJbNX8/u7Ym8882D3P7Axbz9/LelbjfwzO68Nfl+Xvt8NIcOHuaPKYsAuPDKwbzy2T288tk9XHnb2XTo2sIjDUyA9YvXsXfnXh74eAzD7xrBt699Xep2zTo24+bnbqVG3RpFnm/VtTV3v3sfd797H5eMvozJL39ZGWGXav2SdSTu3Mt9H43hortG8H0ZuTTt0Iwbny2ZS8uurfnfO/fxv3fu45J7LuMbT+bi5eXy79K1JO/ay23vj+XsUSP49c3JpW4386Mp9Dx/ELe/P5aQiDDXiT0snTqXWo3qcdMbD3Dls6OY/sEP5BzOZn9iKot/ms31r4zm5rceRHNziZu9vNLy8vZy2bFiLft37+Xi1x+l382XMf/90v/+kklT6HDOYC5+/VGCI0L5e6ZTLsER4fS+7mI6nTukyPZRDetywYsPcsGLD3Lec/cTEBRIk1NOqtBc8urYLe+N5ew7RvDbW2XUsY+ncPJ5g7j1/bGEhIex8g8nl14XncoNr9/PDa/fz+Crz6Fxx5aERoZzIDGVJT/N5trxo7nprQfJzc1l7ZyKrWObl60lZfderntnLKffPoLpb5eey5xPptB92CCuf8fZX2KnO7lkpWUw/Z3JnD/mRq554yHOve86APwDA7j4iVFc9eoDXPnK/WxZvo5dGzZXaC6FnegxuWa9aG55cRR3v3s/p15+Bt++8lVlhF2qdYudXB76ZAwX/28E37xaxr7foRm3Pl8yF3AaZ1M/+Ik2PdpWdLglVNT+krBlFyunLeDal+/hhtfv55/FcSTvTKi0vObMWcaWLbv4/fd3eeKJ23nssbfL3Pa++65jypTXmDLlNdq1cy7uTZr0My1aNObHH19n4sRneO65Dzl06HBlhX/MJn49m/OuetbTYVRxUon/r5q8qpEpIvWAPqraWVXHH+N7jthbq6pnq2qqWwL0kMVz1jD4rO6ICG06NSH9QCbJiftLbNejbztEBBGhVYfGJCaUTHvu7ysYcEbXygi7VHELYulx2smICE3aNyUrLZP9SftKbNewZQw160WXeD44NDh/iMKhrIMe3fXWzo+l2+muXNo1JTP9BHPxYDLeXi4bFsbSacgpiAgxbZuRlZ7JgeSi8asqW1ZvpF0/52p+51NPYcPCWABE4FDmQVSVQ5mHCI0Mw8/fOXzm5uSSfegwuTk5HD54mIjoapWWl7eXy9Ylq2k50CmXOq2bcSg9k4yUkuWya83fNOvlHJdaDuzJ1iWrAAitHkntlk3wC/Av82/sWrOByHq1iaxds+ISAf5eVFDHGrrqWFopdWxroTrW6dRT+HtBbInPipuznPYDuuc/LlzHsg8eJqJmxdaxfxfH0n6wk0uDNs04WEYu21ZvpHVfJ5cOQ07hH9f+sn7OMlr1Polqru88LCoScIaPBYUGu3LKITcnB6nEWneix+SmHZoRFulcgG3crin7Eku+t7KsmR9LD1cuTds3JbOMfT+mVem5AMz9YQ6d+3cmMiqi1NcrUkXtL0k74mnYtgmBIUH4+fvTuGNLNixYXfEJucyYsZDzzx+CiNClS1v2708nISH5mN8vIqSnZ6CqpKdnUr16JAFHOL55yl+L15OcmubpMEwV59HhsiLSFJiqqh1dj0cDEcAgYBEwGIgCrlfVucDvQB0RWQmMAp4ARqvqUldv41JVbSoi1wBDgRAgXEQ+BYYBYUAL4HtVvc/1N7cAPYBMYDIQA/gDT6hq3mXKUSJyLhAIXKyq60UkHHgd6ITzPT6mqlNEJBT4CGgPrANC3f29FZe0dx+16hZ0xtaqU52kvfuoWav0E5Hs7Bz+/HUZN/zv/CLPH8w6xPKF67lp9IUVGu+R7EvcR1Sdgiuu1WtFsS9xH9Wiqx/zZ8TOW80vE6aSlprG9U/eWBFhHpN9SfuIql2QS1StKPYlHV8ua+at5tcJU0nbl8Z1T3gwFy8vlwNJ+6hWu2AfqVYrigNJ+4isWRB/5v50QsJD8fN3ftAjXdsA9DhnAJPHvcerV47lYGYWF95/LeLnR7VaUfS+cAivXfMogUGBNOvWlhbd2lVaXt5eLhnJqYRHF8QfFh1FenIqYTUK4j94IJ2gsIJyCY+uQXrysZ/cb/prGS36dj/6hicoLWkf1WoV1LHIaKf+RByhjlUrVMfyHM46xKZl6zjzluHO59SKoucFQ3jj2kcJCAqkede2NK/gOpaWtI/IwrnUiiKteC4HiuYSER2V30hI2ZVATnYOX415jUOZWXQ7ZxAdhpwCOA3mz+55gdTde+lydn/qt2laobkU5o5jcp4lvy2kzcmVt68Xtz+xWC61j2/fT01MJfavWG574Xa+2rCtosIsU0XtL7Wb1Gf2p1PJ2J9OYFAg/y5dS71WjSshI0d8fBL16hUMfqtXL5r4+CTq1Cl5kWv8+Im8+eaX9O7dmdGjryEoKJCRI4dy661P0r//1aSnZzJ+/H34+XlVf5BxsftkVu05mQGqeoqInA08CpyG01Ccqqpd4KiTansDnVU12dXo7AJ0BQ4CG0TkdVXdXmj7/wC7VHWo67MLH6kTVbWbiNwGjAZuAMYAM1X1Otdw28UiMh24GchQ1c4i0hmo8LFzqiWfO9I3887z39KhS3M6dC0692rx3DjadW7msaGyUEYux9mF16lfZzr168y/q/9l2se/cvPzt7kpuuNUarkcXy4d+3WmY7/ObFr9L9M++ZWbnvNMLl5fLqUkUDx6La3AXDYtX0fd5jFc8cwoUnYnMunhN2ncsTm5OcqGhbHcMeFRQsLD+PaZCcTOXEKnISe7OYHSeXu5lH7skmLbHL3sypJzOJttS2M5+fJh5Yju+JQWZ/FAS6tjxYtr4+I1xLRrRqhrrlZmWgYbF8Vy24dOHfv+2QmsmbWEjoMrro6V+p2X2GHK3iY3J5eEf7dz8RN3cPjQYb64bzz12zSlZsM6+Pn7cdUr95OVlsGPz3xA4tZd1GrSoAKyKIUbjskA/6zcyJLfFnLr+DvdEFT5lFbdjme4y5S3vuecG87NH5FR2Spqf6nVqB69hp/GF2PfJCgkmDrNGlZqjsd6TL777qupXbsGhw9nM3bsG7z33jfcccdlzJu3gnbtmvHpp0+xbdturr12LD16dCAiwnPnZcaUV1VuZH7n+u8yoGk53v+HqhYeozBDVfcBiMhaoAlQuJEZC7woIs/hNGTnlhFLXjffGcAwV+8rOL2mjYEBwGsAqrpaREodpyEiNwE3ATw+/nYuueY/x5Xcz1/Py59T2bJ9IxLjC4a+Jibso2bt0q9mfvnBNPanpHHbc9eUeG3uHyvp74Ghsn9NmcuiX5x5Fo3aNCY1ISX/tX2JqVQr5/DDFp1b8OXuRNL3peUv3FDR5v9YLJe9BbmknkAuzTu3IOmFys3F28tl6dQ5rPjNib9+68bs31uwj+xPTCWi2BX/sGoRZKVnkpuTg5+/PwcSU4l0bbPqj0X0ufh0RISaDWoTVTeaxO0J7EtIJqpuNOHVneGAbfucxI51myu0kent5bL2t9lsmD4fgFotm5CeVBB/RlIqYTWLlktItQgOZRSUS3pSSoltyrJj5VqimzUiNKpihpcunTrHtcAINGjVmP2JBXXsQFJqkZ5yKFnH9iemFum5AVg7ZzkdBhb0vG5ZuaFIHWvT26lj7m5krvh5DrGu+W71WjbmQOFcElMJLxZnaLFc0pJSCXf1QEdERxFaLZzAkGACQ4KJ6dCCvVt2UrNhnfz3h0SEEdOpFZuXr6vQRqa7j8m7N+3im/Ffcv1TNxNeLdytsR7NvClzWZiXS+tiuexNpfpx5LL97+1MfOoTANL3pbNu8Tr8/P3o1Leze4MupDL2F4AuZ/Smyxm9Afjzk5+K9MpXhEmTfmby5GkAdOrUij17EvNf27On9F7MvOeCggK58MLTmDDBOc387rvp3HTTcGdId5MGxMTUY9OmHXTu3LpCczCmIni6kZlN0XmhIYX+fdD13xzKjrPw+0OKvZZe7PHBQv8u8Zmq+reIdAfOBp4Rkd9VddwRYhHgIlXdUPhzXFesyu4SKfh77wHvAaxPnXrU7YsbenE/hl7cD4Cl89by8zd/0f+Mrvy9ZhvhESGlDpX9fcpCli/cwBNv3Fpi+EV6WiZxK/7l7scvP95QTljf8/rT97z+AKxdFMdfU+bSZXA3tq3bSkh46HENZUrcuZfoBrUQEXZs3E7O4RzCKvFEoM+w/vQZ5uSyblEc86fMpcugbmxbv5XQE80lu3Jz8fZy6XHOAHqcMwCAjYvjWDp1Dh0GdmPnhi2EhIeUOKEREZp2asW6eSvpMLA7q2cspnXPTgBUq1ODzas20LhjC9JS9pO8M4Ea9aJBlZ0btnA46xABwYFsXvU3DUpZIdGdvL1c2v9nIO3/MxCAbcvWsO63OTTv2529G7cQGBZaZKgsOOVSv0NrNi9cQYu+Pfhn9iIan3xsJ8L/zltKi34VN1S2cB37Z4lTx9oP6MauDVsIDgspcUIsIjQpVMdiZyymda9O+a9npWeybc0/DBt9Zf5z1WrXKFLHtqz6m3qlrCJ6oroOHUDXoU4um5bGseLnObTt343df28hOLz0XBp3asXff62k7YDuxM1cTEvX/tKyZydmvvcNuTk55GTnsPvvrXQfNoiMfQfw8/cnJCKMwwcPsW3VBk6+sGJXznTnMTklIYVPx03g0vuuoHZMnaO/wc36ndeffnn7/sI45k2ZS9fB3dhajn3/4c8eyf/3F89Pon2vDhXawITK2V8A0lMPEB4Vyb6EZNYvWMXVL95doXmNHDmUkSOHAvDnn0v47LOpDB06gFWrNhAZGVZqIzMhIZk6dWqiqkyfvpBWrZoAUL9+bRYsWEWPHh1ITExh8+YdxMTUrdD4TUWpugvyVBYpdchCZf1xkUBgN9AGSANmA7/hzMksba5lU4rO4fwAWKaqb4vIXcBdheZk9lDVO1zbFX88FXhRVf8sNCczCEhW1SwROR+4RlXPz3tdVRNdq8S+qKqDRORpoBowSlVVRLqq6goRuRtor6o3iEhHYCXQS1WXlvU9lKeRWZiq8u4L37Fi4QaCQwIZNfZSWrVzTkLG3fU+t4+5hOja1bmgz73UqVeD0DBn4YVegzpx6Q1nADBj6mKWL9jAvU9dWebfOZqN+098crqq8v3r37Jh6ToCg4MYMfoyGrVx5lN88NC7XHz3pVSvVZ2538/mz8kzOZB8gIioCNqe0p5L7rmUmV9OZ9n0pfj7+xEYHMg5N51Xrlsy5Lpht1BVfnjDySUoOIiLR19Go9ZOLh+OeZfhd19K9ejqzPt+NrO/dnIJd+Vy8d2XMuur6SyfvhQ/Vy5DbyxfLn5uOM5VlXJJPVS+YU+qym9vf82/y9bl38KkgWuezhePvsM5/72MyOjqpOxO5Pu85fKbx3DevVcSEBjIgaR9/Dj+M9KSnQW1+gw/Lb+3cvZnv7B27nL8/P2p27wh59x5GQGBR7+9RFRQbrlyKZ5XVSiXdanlu16pqiz4cDI7Vq4jICiQ/rdfQe0WzsnWtKffot8tlxNeM4r98YnMGv8RB9PSiW7WiEH/vQr/wEAyUvYz5YHnOZyZhYgQEBLMRePHEBQWSvbBQ3x5y8Nc8sbjBIUf+9T4uqHlKxdVZdo7X7PJVcfOuWsk9V117KtH3+HsvDq2J5EfnnNu+1G3eQzDRl+ZX19WT1/Ev8vWccH91xT57DmTXHXMz596LRpy9n+PrY4dzClXKqgqM979mi0rnFzOHDUyf17bd+Pe4YzbLyMiujqpexL5+cWPyTrg3MLkrLsLclny3QzWzFiI+PnR6fRedB82mL1bdvLrK5+huYqq0qZvF3pfetYxxVTecime14kck79++UvWzFuVPw/az9+fO9+857jjCHDD6E1V5bvXv3XdjiWIy+4t2Pffe+hdRrj2/Tnfz2bWV659v0YE7U5pz4h7Li3yWXmNzPLewiQx6/gTqsj95dP7XiHzQDr+/v6cesMFNOvS5pjjurpVs+POpXhe48a9w9y5ywkNDebpp++kU6dWANx442M8+eQo6taN5qqrxpCSsg9VpW3b5jz++G2Eh4cSH5/Egw++wt69KagqN944nPPKeQuW0MaPnlAuR/LJ66Po37sdtWpEkpC4jyde/oZPvvqzwv5e5rYvvK7Fdjh3ZaU1sAL9ulTJ78ejjUwAEfkv8F9gM7AT2MKxNzLb4izWkwbMBK44gUZmd+AFIBc4DNzq+vtbKL2RGQq8AvTBuVyxRVXPKbbwz0qgJfDfimxkVhXuaGRWFe5oZFYV7mhkVhXlbWRWRe5oZFYV5W1kVkXuaMxUFeVtZFZFvlQu7mhkViXlaWRWVSfayKxKKrKRWdm8sZGZnbuq0s4kA/xOqpLfj8cbmcYamVWRNTKrJmtkVk3WyKyarJFZNVkjs+qyRmbVZI3MI6uqjUzfOTMwxhhjjDHGGA873pXefZHvXH4yxhhjjDHGGONx1pNpjDHGGGOMMW5j/Xj2DRhjjDHGGGOMcRvryTTGGGOMMcYYNxG7T6b1ZBpjjDHGGGOMcR/ryTTGGGOMMcYYt7GeTOvJNMYYY4wxxhjjNtaTaYwxxhhjjDFuYvfJtJ5MY4wxxhhjjDFuZD2ZxhhjjDHGGOM21o9n34AxxhhjjDHGGLexRqYxxhhjjDHGGLex4bLGGGOMMcYY4yZitzBBVNXTMZhKICI3qep7no7DHSyXqslyqZosl6rJcqmafCkX8K18LJeqyZdyMe5lw2X//7jJ0wG4keVSNVkuVZPlUjVZLlWTL+UCvpWP5VI1+VIuxo2skWmMMcYYY4wxxm2skWmMMcYYY4wxxm2skfn/hy+Nl7dcqibLpWqyXKomy6Vq8qVcwLfysVyqJl/KxbiRLfxjjDHGGGOMMcZtrCfTGGOMMcYYY4zbWCPTGGOMMcYYY4zbWCPTGGOMMcYYY4zbWCPTGGOMMcYYY4zbBHg6AFOxRKQJ0EpVp4tIKBCgqgc8HVd5iEhHoD0Qkvecqn7quYjKR0SeB54EMoHfgJOAu1T1M48GVg4icifwEXAA+ADoCjygqr97NLBy8IVyEZG7j/S6qr5cWbG4i4g0A0YBTSn0m6WqwzwVU3mJyJ2q+urRnvMGIvITUHzlwH3AUuBdVc2q/KiMrxGRGkAriv7uz/FcRP9/iUi3I72uqssrKxbjHWx1WR8mIjcCNwE1VbWFiLQC3lHVUz0c2nETkUeBQTiNzF+As4B5qjrck3GVh4isVNUuInIBcD7wP2CWqp7k4dCOm4isUtWTRORM4HZgLPCRqh7xx6gq8oVyce0nAG2Ak4EfXY/PBeao6g0eCewEiMgq4EMgFsjNe15VZ3ssqHISkeXF9w0RWaGqXT0VU3mJyKtAbeAL11MjgD1AKFBNVa/0VGzHS0RiKbvB/KSqJlV+VOUjIgcoO5d7VHVT5UdVPiJyA3AnEAOsBHoBC1R1iEcDOw5llEc+Va1WieGcEBGZ5fpnCNADWAUI0BlYpKr9PBWbqZqsJ9O33Q6cAiwCUNWNIlLHsyGV23CcnqUVqnqtiNTF6TnzRoGu/54NfKGqySLiyXhORF7gZ+M0LleJ9ybj9eWiqo8DiMjvQLe8UQsi8hjwtQdDOxFZqvqap4M4ESJyGXA50ExEfiz0UiTgNQ2YYrqq6oBCj38SkTmqOkBE4jwWVfn8CuQAn7seX+r6737gY5yLNN7iZWAXTi6Ck0s9YAMwAedirbe4E+di2UJVHSwibYHHPRzTcVHVSAARGYdzEWYiTrmMxNn/vYaqDgYQkS+Bm1Q11vW4IzDak7GZqskamb7toKoeyjtRFpEAjnBFrYrLVNVcEckWkWpAAtDc00GV008ish5nWOZtIlIb8NahZctcDZpmwIMiEkmh3iYv40vl0hg4VOjxIZzhpt7oVVcP7e/AwbwnvWxo1nxgN1ALeKnQ8weA1R6J6MTVFpHGqroNQEQa4+QHReueN+irqn0LPY4Vkb9Uta+IXOGxqMrnP6ras9Dj90RkoaqOE5GHPBZV+WSpapaIICLBqrpeRNp4OqhyOrNYubwtIouA5z0V0Alom9fABFDVNSLSxZMBmarJGpm+bbbrRyVURE4HbgN+8nBM5bVURKKA94FlQBqw2LMhlY+qPiAizwH7VTVHRNKB8zwdVzldD3QBNqlqhohEA9d6OKZyKaVcMvDecpkILBaR73EuLF0AeN38ZZdOwJXAEAouYKjrsVdQ1a3AVqC3p2Nxo3uAeSLyL07PTDOcizPhwCcejez4RYhIT1VdBCAipwARrteyPRdWueSKyCXAN67HhaeUeNtF5h2u3/0fgD9EJAWnl9Yb5YjISOBLnHK4DKf33ButE5EPgM9wcrkCWOfZkExVZHMyfZiI+OE0As7AOQmYBnygXl7oItIUZ86PV/YAiIg/MJSSC5l43aIsACLSmZK5fOexgMpJRMKAu4HGqnqTaw5zG1Wd6uHQykVEugN5c2TmqOoKT8ZTXq7e5c6q6m29YyWIyIXAc0AdnGOyAOpN87IKE5FgoC1OHuu9dbEfETkZZyhpBE4u+4EbgDhgqKpO9mB4x0VEmgOv4lzQUGAhzvzynUB3VZ3nwfDKTUQGAtWB37zxWOA6b3kV6ItTLn/hLCy3xXNRlY+IhAC3AnnD5ecAb3vr/m8qjjUyfZjrinKWqua4HvsDwaqa4dnIjp9rnt9IoLlr2E9joJ6qel1vpoj8gjMMs/hCJl411wRARCbgTPqPo1Avk6pe57moykdEvsLpJb9KVTu6VmNeoKpeOwzINQe78KqM2zwYTrm4ymWUqiZ4OpYTJSL/AOeqqk9c9ReRPpS8wOStPeaISHWc86JUT8diHCLSD2eF/I9cUxgiVHWzp+P6/871+9hYVTd4OhZTddlwWd82AzgNZ2gpOKv+/Q708VhE5fcWTiNmCDAOZy7TtziLAnibGFXt7Okg3KSXqrb3dBBu0kJVR7gWaUFVM711ESMRGYYz968BzvzlxsB6oIMn4yqnusB6EVlC0TmZXncLEyDehxqYE4EWOKt+5g37U7xwWLarR/YiXA3mvN1eVcd5MKxycTXEbqRk498bL/w9irOKaRucW2UF4gzR7Huk91VFItIaeBuo67qI2RkYpqpPeji04+b6fXkBCMJZzKwLMM5Lj8mmAlkj07eFqGpeAxNVTXMNCfRGPVW1m4isAFDVFBEJ8nRQ5fSriJzhjfeSLMUCEWmvqms9HYgbHHJdnVUAEWlBoUaNl3kCZ7n/6araVUQG48wB8kaPHn0Tr7HU1TP7A0UbzF43vBzn5L+9t0+/cJmCc5uPZXjvPp9nCjAXmI73zvnLcwHOvZeXA6jqLtfict7ofeBe4F0AVV0tIp/j3JvZ2zyKc+eCPwFUdaVrOLAxRVgj07eli0i3vFUYXXO0Mj0cU3kddg33zWsA1MZ7VzFdCHzvmjN7GO+el/UJTkNzD87JWV4u3thT+yjwG9BIRCbhXC2/xqMRld9hVU0SET8R8VPVWa5FjbyOqs4W55ZFeaMWFnvx0NlqQAbOPPk8CnhjI3MNzq0xdns6EDeIUdX/eDoINwlT1fs9HYSbHFJVFZG83/1wTwd0AsJUdXGxwTHetqhUnmxV3eelA31MJbJGpm+7C/haRPJWY6uPc8Nsb/Qa8D1QR0Sewlkx72HPhlRuL+EsyhDrA70AE3BW/iwyv9QbqeofIrIcpwdQgDtVNdHDYZVXqohE4PRoTBKRBLz0hMa1UuYLOFfNBXhdRO5V1W+O+MYqSFW9cuXlMtQC1orIYrx/GPN8EelU+LYMXmyqiJytqr94OhA3mCwi7wJRInIjcB1Oj6A3SnSNjslrMA/Hey/QrBGRywF/1wJ5/8W5TZMxRdjCPz5ORAJx5jPkrf532MMhHTdXj18vIBk4FSeXGd46t0lEpgFnqapXN8oARGSmqnrNrSRKIyJtXfdf61ba6152P0agYNEvCm76XR2YpKpJHg2sHERkFXB6Xu+laxTDdFU9ybORHT8fm5c1sLTnVXV2ZcdyokRkLdAS2IyXj8gQkQNAOE4eXjtSxjUfPgZn9eL8FfJV9Q+PBlZOrlV/38NZEyMFp65d4aWry4YBYyh654InbHVZU5w1Mn2QiAxR1Zmu5fJL8Mb5PyKyQFV94h5zIvIx0Bz4laI9AF53CxMReQuIwrn/qlfOMROR91y3LJlVysvqrY1oXxliKiKxqtqp0GM/YFXh57yFiMzGNS9LVbu6nlujqh09G9n/byLSpLTnXfc3NR4iIstUtbun43An1wVAP1U94OlYjKloNlzWNw0EZgLnlvKat87/+V1ELgK+84Ehpptd/w9y/d+bheI0Lr12jpmrgekHPKyqf3k6HnfwpSGmwG+u3v8vXI9HAN46FNDr52WJyDxV7efqMSt8LPa6HjMRqaaq+3FWK/dqvjgiA1goIier6hJPB3KifGwF49bAaEquYOyVF2RNxbGeTB/lOmke7k03kT6SQkOAsikYBuhVJzSAoX7FAAAZEUlEQVTFuVbJ08IrABvP8bHecp8ZYgrgGpXRD2e/n6Oq33s4pHIRkV+BO4CvXatlDweuV9WzPBza/0siMlVVzxGRzTgN5sKtf1XV5h4K7bj54ogM1zDm1sBWIB3vHsb8GwUrGOev+quqL3ksqHJy/b68Q8lclnksKFMlWSPTh4nIHFUd4Ok43EVEagKtKHpzeW+c/9MRmAjUdD2VCFylqnGei6p8RCQGeB1nJVYF5uEsmLPDo4GVg4g8DqzGB3rLfWmIKeQP/T0Fp45589BfX5qXNVFVrzzac6ZyiYgUP36JSIg3zpfzpWHMvjQs3heHMZuKYY1MHyYiY3FuWfIVzlVAAFQ12WNBlZOI3ADcibMQwEqchYDmq+qpHg2sHERkPjBGVWe5Hg8CnlbVPh4NrBxE5A/gc5xGM8AVwEhVPd1zUZVPod7yHJz9xmt7y0XkBaAzRYeYrvbGWxuUMvS3P+CtQ38B35iXJSLLVbVboccBOHWsvQfDKjcRaQg0oejwvzmei6h8RGSCql5X6HE48KM3/lbmEZE6FL24vM2D4ZSLiLwHvO7NKxi7LvSDs5psAs6K/4XXYvC6c0tTsayR6cMKDQEqwpuGAOURkVicRUz+r717j7K0qs88/n0akZs2DYGooBhCEBZyB20U0CESL8MlKpdZKIqQSTLoBJSJY8AQL6gIw0UYs8ALYhvEBIcIiImILEC5KjRgM5BEA5IR1AmMQit3eOaP/R76VFEtfU5ddu2X57PWWafO211rPbWqqvvsd//273ed7e0lbQl8xHZzI1kk3TK5bHGqay2QdLPt7Z/pWsydoa6Mr6AfJaa9Kf2VtAh4J08/y3RErUyjknQ0cAzlPPaDg8vAo8BnbR9dK9u4VGbI/ifgNlaU/9kNjmORdBywge3DJa0HfAP4nO2zK0cbmaR9KSO/NqIsal4K3G775VWDjaB772LK7/vmwB002sF4JWXlA02Vl8fcSOOfftsKeDfljaYpM/POrJpofA/bflgSktboGhxsUTvUmO7odpmHd//urJhnOu6VdDArdswOApobkzHQvakZlJhfYfvimnnGYduSLujKmZppwPQbLJhUHnsfsKBWmGn6B+A6Gp4ra/t44HhJx7e4oFyJNwNb2H7kGf/mPGf7WEknSDoT2An4pO3za+ca03GUqqVv295B0h6U/2NasnftADPF9qa1M0RbssjstyXAA8Dp3euDumsHVks0vp90uwAXAJdK+gVwT+VM4zoM+AhlASDgO0CrQ9oPAz4NnNq9vrq71hxJn6Ts/n25u3SkpN1s/0XFWOPqTVdG+tVddk3bR9UOMRNsH93tlE0+J99ciSlld2l1hkr/WjNpZNn3gGO7Z0t6a0tjpYY8Zvs+SQskLbB9ebfr3IzB+VFJmwE/sf1Id0RmW+BLNbONS9IBwDdtL5f0l8COlDmZN1WOFvNMymV7rE9lmcNUhoCvS/lH7tHaecYlaSHwZLrLzg+SfgBsb/vJ7vVqwE0tlTMN9KUrYw9Lf98H/Aq4mMbPMq3knPy1jXYxPR/YDriMid+XlsqYf1M5rIfPabZC0rcpu8zHAxtQSmZf0Wj/gpuBnSml8pcAF1F2z/9jzVzjkPQD29tK2o3yvTkJOMb24srRYp7JTma/3SRpF9vXAUhaTNlpalqLHWWHSdqGcgdz/e71vcAhtm+tGmwMfeou21kEDN7wr1szyDT1YiRGD0t/H6U0MfogK87LG2jxLNORrDgnv8fgnHzlTOO6qHs0y/ah3Y2xI2yf+oyfMI91R2IeAf6QMrLsfcDbKf8mNzdXsvOk7ce7HedP2f6fklrd+RucW94LOMP2hZI+XDFPzFNZZPbbYuCdkgad2DYBbh8cRG9tV6NHPgMcNam77GCsQWvOpnSXPaB7fXB3rbnuspQ7sjd1c+ZEOZt5TN1I47F9V/eG8wW0/+98n0p/jwJ+z/a9tYPMgN6ck7e9RNJzKbv/AP9s+7GamcZh+4nuXHnTi0zgWkoJ5plDI3GWVMwzEx6TdBCl8dc+3bXVK+aZjrslfQbYEzhB0hq0e04+ZlHrbz7iN3tj7QAxpXUGC0wA21d0beZbtOGkroVflPTeammmwfZXJF1B2Z0R8AHbP6ubajyS/gz4EPBzVjSYMeUcUGv2AP5UUtOlv53/zYqOrK3rzTn57kbfEuDHlJ+vl0g6pNHzpddI+jRPH122tF6kkT1X0iHAqyedNQWg0fOlhwL/Bfi47TslbQqcUznTuA6kvL88yfYvJb0IeH/lTDEP5UxmxByT9DVgKRO7y+5s+831Uo2nOzPzRSZ2lz20xZlski6bnHuqay2Q9CNgse1mO/0OqF8D2b8GvBy4nEbP/k2l9XPykm4E3mb7n7vXLwO+4gYHzneVGJO5pbOy3Vm/t1MWM5PLmJs8X9oHkhbafmBoXuYELZ4tj9mVncyIuTfcXRb6013WwDU01l1W0prA2sAGXbfMwQywhZT5bC36P8D9tUPMkI8NlcwBIOlvgHes5O/PZxd0j17oFgOb2z67m1+6MW2OY1p9sMAEsP0vkposZbS9R+0M02X7KuAqSTfYPqt2numQdJ7tA4fmZU7QWEXGuZSRLDfy9HmZrZ4tj1mUncyIOdSdk7vE9p61s0xX97UssX1w7SzTIelI4L2UBeXddOWYwHLKcPm/rhhvLJLOAragDGIf3jE7pVqoMUlaanvHoderActsb1Ux1tgkrQVsMryoaZGkD1G6ZW5h+2WSNgK+anvXytFGJukLlN/5QXXJ24Hn2G7y5p+kvSg75sOjZZprmNMdI3kf5fflTyRtTvl5a2Z+saQX2f5pnyoyIlZVDupGzCHbTwAPSmq5cynw1NeyYdcwo1m2T+uGTH+cMsJkU0rzojsoDSha9G/ApcBzgecPPZoh6WhJy4FtJT3QPZZTxhhcWDneWCTtQxn38c3u9faSWu1q+hZgX7pzf7bvobGfsSGHU87LHkHpmnsb5fxccySdSZkl+2eUG2YHAFMucBrwBUpH5kFTvJ8AH6sXZ3S2f9o93zXVo3a+cUnaWNKrJb1m8KidKeaf7GRGzDFJ51Fmyl3KxMYMzZ3L6jrM7Ug5NzP8tbS4YzY8++sTwMlk9ld1ko63fXTtHDOhO/v3+8AVtnfori2zvU3dZKOT9D3brxzsNHe7Ttc2Vv7XO0P/jg2enwf8ve3X1842qq5cdmdJNw39vjQ567trYHQC8NuUxf+ggdnCqsHGIOkEyo2M21gxzsS2962XKuajnMmMmHvf6B59cE/3WEC7uxgDw7O/zmxx9pekT9l+r6SvM/X5nxbfBFwsaR3bv5Z0MOWmxmmN7gI8bvt+afgo09O/T404r7vJtEjSH1POYn+ucqaR9Oy83MBD3fODXQnzfcCmFfNMx6NdebkBJG3GUPl/Y04E9rF9e+0gM+DNlLLlVr8XMUeyyIyYY7Zbn/f1FNutDl+fSh9mfw3OlJ1UNcXMOgPYTtJ2wH8HzgK+BLy2aqrx3CrpbcBq3fmyIyjNsppj+yRJfwA8QDn/+1e2L60ca1RHds97V00xsy7uRsucSGnQAvD5inmm40OU0vKXSPoysCvwrqqJxvfzniwwoRwlWZ12F/wxR1IuGzFHVna3fKDFu+Zdq/8/B36HoZtWLbXLH5C0NmX21zLbP+xmf21j+1uVoz2rDZVj/hVwt+2zJjcDakX3M/ZB4PWUcrlLgONsP1w12LOcpBNsf+CZrrWg2/k7HNid8v/Nd4EzWvsZk7QA2B+4jHK8RMB1tu+tGmxMkk4DXkjpLj3cjK25mZ+Szge2o3xvejOKKWZeFpkRc2Sou9x7uufhToYPNtr97xbgTMod80G5KbZvXOknxazrdsmOB7ZiYofJ5lrMS7qSsptxGOWN878DN7d4jnFY1yV3HdsP1M4yjp6dMXvaTYvBmcZamcbVnflfDpzTXToIWGT7wHqpxiPpO7Z70VBG0tlTXG5y5qekQ6a63qcqrZgZWWRGzDFJV09u8z/VtRZIurHFgeV9J+kqSqnZqcA+lDmssv2hqsHGIOmFwNuA79v+rqRNgP9g+0uVo41M0rmUrqVPUG7MrAucYvt/VA02Bkk/ovEzZpIOB95Nme/3r0N/9Hzg6hbHM03VGKfhZjnHUs6Y/h0TG8v9v2qhxtDdUPqk7ffXzjJdfRrDFrOvtfNGEX2wTtfBFABJrwbWqZhnZJLWl7Q+8HVJ75b0osG17nrUtZbtyygLy7tsf5jS1bQ5tn8GnA+s0V26F/havUTTslW3c/lm4B+ATYB31I00tj6cMTuXchPmou558NipxQVm5yZJuwxeSFoMXF0xz3QcRrkJcCVww9CjKd24r+bK+6fSpzFsMfvS+Cdi7v0R8IXuH2kD91P+M23JjZTsgzaZw3doTdkZiHoe7s40/VDSfwXuppQ1NqfrXPonwPrAZsDGlBLt19XMNabVJa1OWWR+2vZjkpoqJ+rKZAFukPR3tH3GzLZ/LOk9k/9A0vqt7Zh1FgPvlPRv3etNgNsHPQEaKwHeirLI3I0V50vPrJpofDd3M3G/ysRd2ZZ+XwYeBpZJan4MW8yulMtGVCJpIeV38P7aWcYlac3JDSWmuhZzS9IrgNuBRcBxwELgRNvXVw02Bkk3A68Eru/BbMkjgA8At1BG5WwCnGN796rBRrCSs2UDTZ0xk3Sx7b0l3cnEm2ZQvpbmbpYNnf2fUkujf7rzpQ8AX+4utXy+NGcy41kni8yIOSbpBcAngI1sv0nSVsCrbJ9VOdrIVtIwo8nOn30iaWdKF9OXUlrNQ3u7GABIut724sFAdknPAZa2+LVMRdJzbD9eO8co+nTGLOavPp0vjXg2SrlsxNz7InA2ZREA8C+UxgbNLDK7ZiwbA2tJ2oEVOwALgbWrBYuBL1NKmJcBT1bOMl1XSjqG8rP2B5Tyua9XzjQ2SXsBL2eo6y/QVGdp209Iav5G0jN9DbaXzlWWmNJNknaxfR20fb6028l82q5OozuZg53/CVrc+Y/ZlUVmxNzbwPZ5ko4GsP24pCee6ZPmmTdQhmK/GDhl6Ppy4JgagWKCf7d9Ue0QM+QvKOeYlwF/SmmY0+RweUlnUm7C7EH5GvYHvlc11Pj6cMbs5O55TWBnShmzgG2B6ylnAaOePp0vvXjo4zWBtwD3VMoyXTsPfbwmcADlzHzEBCmXjZhjkq4A9gMu7YbM7wKcYPu1dZONTtJ+ts+vnSMmkvQ6yvmlycOyW1oA9M5g9uLQ8/OAv7f9+trZRtWzM2Z/C3zc9rLu9dbAn9t+V9Vgz3J9Ol86WdeY7du2m+z6PZmkq2znpkxMkJ3MiLl3FKVl/u9KuhrYkLKj0Rzb509V/me7qfK/HjoU2JJyHnNQLmuguUVmz0qzHuqeH5S0EXAfsGnFPGOzfWjtDDNoy8ECE8D2rZK2rxko2l5EroLNKTuzzZlUZr6AsrP5/EpxYh7LIjNi7t1GmfP3IKW89ALKuczm9Kz8r0+2a7H76kr0qTTrYkmLgBMpY4Cg3dLflwFnAC+wvbWkbYF9bX+scrRx3C7p88A5lBsaB1O6M0fMCEnLmXiz7GeUTtMtOnno48eBO4HmOv7G7Eu5bMQcW0lb9vVsH1Av1Xj6VP7XJ5I+B5xq+7baWWZDq6VZktYCDgd2Z8XcvzNaHPkj6UpKc6nPDI2WudX21nWTjU7SmpTvy2u6S9+h0e9LzC+SdrV9dR9Ge0k60vZpknazfVXtPDH/ZSczYu5tMakF++WSbqmWZnp6U/7XM7sBh3Slpo9Qmpm01igD6F1p1hJK9cLp3euDgC/R5i7A2ra/Jw2PlqSpUSwD3Zv/U7tHxEw6HdgJuAZovSPzocBplK+p9a8l5kAWmRFzrzdt2elR+V/PvLF2gBl0MivKzB4HfkwpmW1Rn24w3StpM7rvjaT9gZ/WjTQeSbsCH6bMlX3qfVGj535jfnmsa5L1YkmnT/5D20dUyDSu2yX9GNhQ0g+Grjd7EzNmVxaZEXNk0Had0oxl0JbdlDc2rZY1nsSK8r9r6cr/qiaKvjXMuJjyezLYMjOwu6S1bd9cL9ZY+nSD6T3AZ4EtJd1NOZf19rqRxnYW8D7KjbLWxknF/LY3sCfw+6y4Edsk2wd1M7IvAfatnSfmv5zJjJgjfWzH3p0vXU5pmAGl/G+R7RbL/2IeknQupUT2IspCcy/g+5TuuV+1fWLFeKtk0g2mLYAJN5gaPce4qe07Ja0DLLC9fHCtdrZRSbre9uLaOaK/JG1nu9WqhYixZJEZEWOTdMuk8r8pr0WMS9IlwH62f9W9fh7wvyjDzG+0vVXNfKuipzeYltrecdK1G23vVCvTuCR9EliNMuJneK7s0mqhorem+t1pyRTl5YNy2ZSXxwQpl42I6ehT+V/MT5sAjw69fgx4qe2HJD2yks+ZV1pcRK6MpC0pc3HXlfTWoT9ayNCs3MYMdjGHx+WYUuIYMdP0zH9lXkt5eaySLDIjYmQ9PV8a89O5wHWSLuxe7wN8pSvTzM/a3NuCcs5sEeV7MbAc+OMqiabJ9h61M8SzyjdqB5im+23/Y+0QMf+lXDYiRtbH8r+YvyTtRBnLIuAq2zdUjvSsJ+lVtq+tnWMmSFoX+BAr5mReCXzU9v31UkXMTykvj1WVRWZERESMRNKawB9RSmefKpO1fVi1UGOSdD5wK2WOKcA7gO1sv3XlnxXxzCRdZXs3SctZMYoJVpxjXFgp2tgkXd59OPh6Bl9LystjgpTLRkRExKj+Bvgn4A3ARynjS26vmmh8m9neb+j1RyS1Nh4n5iHbu3XPz6+dZQZdMcW17FjF0yyoHSAiIiKa83u2jwV+bXsJZbTMNpUzjeshSbsNXnTdMx+qmCd6SNJ6kraVtOPgUTvTmH419HgceCPwOzUDxfyUncyIiIgY1WPd8y8lbQ38jHbfaB4OLOnOZgL8AnhXvTjRN5KOo/xM3QE82V1usoOx7ZOHX0s6iTLHOGKCLDIjIiJiVJ+VtB5wLOUN5vO6j5tj+2ZgO0kLu9cPVI4U/XMgpSz70Wf8m+1ZG8iMzHiaLDIjIiJiJLY/3314JY2/wZT0CeBE27/sXq8H/Dfbf1k3WfTIrZSxP/+3dpDpGhphBqXL7IaUc9kRE6S7bERERIxE0r8C1wHfBb5ju9mZpZJusr3DpGtLbbd6Zi7mGUk7AxdSFpvDYz/2rRZqTJNGmD0O/Nz247XyxPyVncyIiIgY1VbAYmB34CRJWwK32H5L3VhjWU3SGrYfAZC0FrBG5UzRL0uAE4BlrDiT2aTMwY5VlUVmREREjOoJSvOfJyhvmn9Ou6WA5wCXSTqbUgZ4GCtmZkbMhHttn147RMRcSrlsREREjETSg5RdmVOAb9u+r3KksUgS8GLg5cCelMHy37J9SdVg0SuSTqGUyV7ExHLZpdVCRcyyLDIjIiJiJJL+ENgNeCXwKHAN5WzmZVWDjUHSjbZ3qp0j+kvS5VNctu3mRphErKosMiMiImIs3VnMNwHvBX7b9lqVI41M0l8DX7T9/dpZIiL6IovMiIiIGImk84HtgR9ROsx+F7je9sNVg41B0m3Ay4C7gF9TSmZte9uqwaI3JL0A+ASwke03SdoKeJXtsypHi5g1WWRGRETESCS9Brja9hND157q0NqSSSMZnpIumjFTJP0jcDbwQdvbSXoOcJPtbSpHi5g1C2oHiIiIiOZ8aniB2bm2SpIxSVrYfbh8JY+ImbKB7fPoxpd0cyUn//5E9EpGmERERMQqkfRCYGNgLUk7UEpLARYCa1cLNp5zgb2BGymjSwbUvf7dGqGil34t6bfofs4k7QLcXzdSxOzKIjMiIiJW1RuAd1HGfpwydH05cEyNQOOyvXf3vKmk9YHNgTXrpoqeOooyvmQzSVcDGwL7140UMbuyyIyIiIhVYnsJsETSfrbPr51nJkj6z8CRlIXzzcAulJEsr6uZK3plM0oX5pcA+wGLyXvw6LmcyYyIiIhRXSbpFEk3dI+TJa1bO9SYjgReAdxlew9gB+DeupGiZ461/QCwHrAn8FngjLqRImZXFpkRERExqrMoJbIHdo8HKN0zW/TwYPRK1yH3n4AtKmeKfhk0+dkLONP2hcBzK+aJmHXZqo+IiIhRbWZ7v6HXH5F0c7U00/MTSYuAC4BLJf0CuKdypuiXuyV9hrKLeYKkNchGT/Rc5mRGRETESCRdC7zf9lXd612Bk2y/qm6y6ZH0WmBd4Ju2H62dJ/pB0trAG4Fltn8o6UXANra/VTlaxKzJIjMiIiJGIml7YAllQQbwC+AQ2z+olyoiIuaLLDIjIiJiJF253/6UrpmLKDP/bPujVYNFRMS8kDOZERERMaoLgV8CS4G7K2eJiIh5JjuZERERMRJJt9reunaOiIiYn9LZKiIiIkZ1jaRtaoeIiIj5KTuZERERsUokLQNMOW6zOXAH8AggypnMbSvGi4iIeSKLzIiIiFglkl76m/7c9l1zlSUiIuavLDIjIiIiIiJixuRMZkRERERERMyYLDIjIiIiIiJixmSRGRERERERETMmi8yIiIiIiIiYMVlkRkRERERExIz5/zELy/6uV0Xk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518985"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7081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6858000" cy="30861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7200" y="3962400"/>
            <a:ext cx="8610600" cy="2862322"/>
          </a:xfrm>
          <a:prstGeom prst="rect">
            <a:avLst/>
          </a:prstGeom>
        </p:spPr>
        <p:txBody>
          <a:bodyPr wrap="square">
            <a:spAutoFit/>
          </a:bodyPr>
          <a:lstStyle/>
          <a:p>
            <a:pPr algn="just"/>
            <a:r>
              <a:rPr lang="en-US" dirty="0"/>
              <a:t>The proper treatment of ordinal features in machine learning is tricky. The two most common approaches are</a:t>
            </a:r>
            <a:r>
              <a:rPr lang="en-US" dirty="0" smtClean="0"/>
              <a:t>:</a:t>
            </a:r>
          </a:p>
          <a:p>
            <a:pPr algn="just"/>
            <a:endParaRPr lang="en-US" dirty="0"/>
          </a:p>
          <a:p>
            <a:pPr algn="just"/>
            <a:r>
              <a:rPr lang="en-US" b="1" dirty="0"/>
              <a:t>Treat them as continuous. </a:t>
            </a:r>
            <a:r>
              <a:rPr lang="en-US" dirty="0"/>
              <a:t>The main downside here is that this technique ignores the fact that the differences in levels may not be </a:t>
            </a:r>
            <a:r>
              <a:rPr lang="en-US" dirty="0" smtClean="0"/>
              <a:t>similar.</a:t>
            </a:r>
            <a:endParaRPr lang="en-US" dirty="0"/>
          </a:p>
          <a:p>
            <a:pPr algn="just"/>
            <a:r>
              <a:rPr lang="en-US" b="1" dirty="0"/>
              <a:t>Treat them as categorical. </a:t>
            </a:r>
            <a:r>
              <a:rPr lang="en-US" dirty="0"/>
              <a:t>This option ignores the ordered nature of the variable. </a:t>
            </a:r>
            <a:endParaRPr lang="en-US" dirty="0" smtClean="0"/>
          </a:p>
          <a:p>
            <a:pPr algn="just"/>
            <a:endParaRPr lang="en-US" dirty="0"/>
          </a:p>
          <a:p>
            <a:pPr algn="just"/>
            <a:r>
              <a:rPr lang="en-US" dirty="0" smtClean="0"/>
              <a:t>However</a:t>
            </a:r>
            <a:r>
              <a:rPr lang="en-US" dirty="0"/>
              <a:t>, if the effect or importance of that ordering is not that big or all that important, we then can be sure that we would not be overstating any effects.</a:t>
            </a:r>
          </a:p>
          <a:p>
            <a:pPr algn="just"/>
            <a:r>
              <a:rPr lang="en-US" dirty="0"/>
              <a:t>The first method would not require any encoding. The second would.</a:t>
            </a:r>
          </a:p>
        </p:txBody>
      </p:sp>
    </p:spTree>
    <p:extLst>
      <p:ext uri="{BB962C8B-B14F-4D97-AF65-F5344CB8AC3E}">
        <p14:creationId xmlns:p14="http://schemas.microsoft.com/office/powerpoint/2010/main" val="11604871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1"/>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307" name="Google Shape;307;p5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17500" algn="just" rtl="0">
              <a:lnSpc>
                <a:spcPct val="90000"/>
              </a:lnSpc>
              <a:spcBef>
                <a:spcPts val="0"/>
              </a:spcBef>
              <a:spcAft>
                <a:spcPts val="0"/>
              </a:spcAft>
              <a:buSzPts val="1400"/>
              <a:buChar char="❏"/>
            </a:pPr>
            <a:r>
              <a:rPr lang="en-GB" sz="1400" u="sng">
                <a:solidFill>
                  <a:srgbClr val="1155CC"/>
                </a:solidFill>
                <a:hlinkClick r:id="rId3"/>
              </a:rPr>
              <a:t>http://www.tylervigen.com/spurious-correlations</a:t>
            </a:r>
            <a:endParaRPr sz="1400">
              <a:solidFill>
                <a:schemeClr val="dk1"/>
              </a:solidFill>
            </a:endParaRPr>
          </a:p>
          <a:p>
            <a:pPr marL="457200" lvl="0" indent="-317500" algn="just" rtl="0">
              <a:lnSpc>
                <a:spcPct val="90000"/>
              </a:lnSpc>
              <a:spcBef>
                <a:spcPts val="0"/>
              </a:spcBef>
              <a:spcAft>
                <a:spcPts val="0"/>
              </a:spcAft>
              <a:buSzPts val="1400"/>
              <a:buChar char="❏"/>
            </a:pPr>
            <a:r>
              <a:rPr lang="en-GB" sz="1400" u="sng">
                <a:solidFill>
                  <a:srgbClr val="1155CC"/>
                </a:solidFill>
                <a:hlinkClick r:id="rId4"/>
              </a:rPr>
              <a:t>https://www.mojologic.com.au/numbers-dont-lie/</a:t>
            </a:r>
            <a:endParaRPr sz="1400">
              <a:solidFill>
                <a:schemeClr val="dk1"/>
              </a:solidFill>
            </a:endParaRPr>
          </a:p>
          <a:p>
            <a:pPr marL="457200" lvl="0" indent="-317500" algn="just" rtl="0">
              <a:lnSpc>
                <a:spcPct val="90000"/>
              </a:lnSpc>
              <a:spcBef>
                <a:spcPts val="0"/>
              </a:spcBef>
              <a:spcAft>
                <a:spcPts val="0"/>
              </a:spcAft>
              <a:buClr>
                <a:schemeClr val="dk1"/>
              </a:buClr>
              <a:buSzPts val="1400"/>
              <a:buChar char="❏"/>
            </a:pPr>
            <a:r>
              <a:rPr lang="en-GB" sz="1400" u="sng">
                <a:solidFill>
                  <a:srgbClr val="1155CC"/>
                </a:solidFill>
              </a:rPr>
              <a:t>https://www.wikihow.com/Lie-with-Statistics</a:t>
            </a:r>
            <a:endParaRPr sz="1400">
              <a:solidFill>
                <a:schemeClr val="dk1"/>
              </a:solidFill>
            </a:endParaRPr>
          </a:p>
          <a:p>
            <a:pPr marL="457200" lvl="0" indent="-317500" algn="just" rtl="0">
              <a:lnSpc>
                <a:spcPct val="90000"/>
              </a:lnSpc>
              <a:spcBef>
                <a:spcPts val="0"/>
              </a:spcBef>
              <a:spcAft>
                <a:spcPts val="0"/>
              </a:spcAft>
              <a:buSzPts val="1400"/>
              <a:buChar char="❏"/>
            </a:pPr>
            <a:r>
              <a:rPr lang="en-GB" sz="1400" u="sng">
                <a:solidFill>
                  <a:srgbClr val="1155CC"/>
                </a:solidFill>
                <a:hlinkClick r:id="rId5"/>
              </a:rPr>
              <a:t>https://venngage.com/blog/misleading-graphs/</a:t>
            </a:r>
            <a:endParaRPr sz="1400">
              <a:solidFill>
                <a:schemeClr val="dk1"/>
              </a:solidFill>
            </a:endParaRPr>
          </a:p>
          <a:p>
            <a:pPr marL="457200" lvl="0" indent="-317500" algn="just" rtl="0">
              <a:lnSpc>
                <a:spcPct val="90000"/>
              </a:lnSpc>
              <a:spcBef>
                <a:spcPts val="0"/>
              </a:spcBef>
              <a:spcAft>
                <a:spcPts val="0"/>
              </a:spcAft>
              <a:buSzPts val="1400"/>
              <a:buChar char="❏"/>
            </a:pPr>
            <a:r>
              <a:rPr lang="en-GB" sz="1400" u="sng">
                <a:solidFill>
                  <a:srgbClr val="1155CC"/>
                </a:solidFill>
                <a:hlinkClick r:id="rId6"/>
              </a:rPr>
              <a:t>https://news.nationalgeographic.com/2015/06/150619-data-points-five-ways-to-lie-with-charts/</a:t>
            </a:r>
            <a:endParaRPr sz="1400">
              <a:solidFill>
                <a:schemeClr val="dk1"/>
              </a:solidFill>
            </a:endParaRPr>
          </a:p>
          <a:p>
            <a:pPr marL="457200" lvl="0" indent="-317500" algn="just" rtl="0">
              <a:lnSpc>
                <a:spcPct val="90000"/>
              </a:lnSpc>
              <a:spcBef>
                <a:spcPts val="0"/>
              </a:spcBef>
              <a:spcAft>
                <a:spcPts val="0"/>
              </a:spcAft>
              <a:buSzPts val="1400"/>
              <a:buChar char="❏"/>
            </a:pPr>
            <a:r>
              <a:rPr lang="en-GB" sz="1400" u="sng">
                <a:solidFill>
                  <a:srgbClr val="1155CC"/>
                </a:solidFill>
                <a:hlinkClick r:id="rId7"/>
              </a:rPr>
              <a:t>https://www.statisticshowto.datasciencecentral.com/misleading-graphs/</a:t>
            </a:r>
            <a:endParaRPr sz="1400">
              <a:solidFill>
                <a:schemeClr val="dk1"/>
              </a:solidFill>
            </a:endParaRPr>
          </a:p>
          <a:p>
            <a:pPr marL="457200" lvl="0" indent="-317500" algn="just" rtl="0">
              <a:lnSpc>
                <a:spcPct val="90000"/>
              </a:lnSpc>
              <a:spcBef>
                <a:spcPts val="0"/>
              </a:spcBef>
              <a:spcAft>
                <a:spcPts val="0"/>
              </a:spcAft>
              <a:buSzPts val="1400"/>
              <a:buChar char="❏"/>
            </a:pPr>
            <a:r>
              <a:rPr lang="en-GB" sz="1400" u="sng">
                <a:solidFill>
                  <a:srgbClr val="1155CC"/>
                </a:solidFill>
                <a:hlinkClick r:id="rId8"/>
              </a:rPr>
              <a:t>https://www.mediamatters.org/research/2012/10/01/a-history-of-dishonest-fox-charts/190225</a:t>
            </a:r>
            <a:endParaRPr sz="1400"/>
          </a:p>
          <a:p>
            <a:pPr marL="457200" lvl="0" indent="-317500" algn="just" rtl="0">
              <a:lnSpc>
                <a:spcPct val="90000"/>
              </a:lnSpc>
              <a:spcBef>
                <a:spcPts val="0"/>
              </a:spcBef>
              <a:spcAft>
                <a:spcPts val="0"/>
              </a:spcAft>
              <a:buSzPts val="1400"/>
              <a:buChar char="❏"/>
            </a:pPr>
            <a:r>
              <a:rPr lang="en-GB" sz="1400" u="sng">
                <a:solidFill>
                  <a:srgbClr val="1155CC"/>
                </a:solidFill>
                <a:hlinkClick r:id="rId9"/>
              </a:rPr>
              <a:t>https://heapanalytics.com/blog/data-stories/anscombes-quartet-and-why-summary-statistics-dont-tell-the-whole-story</a:t>
            </a:r>
            <a:endParaRPr sz="1400" u="sng">
              <a:solidFill>
                <a:srgbClr val="1155CC"/>
              </a:solidFill>
            </a:endParaRPr>
          </a:p>
          <a:p>
            <a:pPr marL="457200" marR="0" lvl="0" indent="-317500" algn="just" rtl="0">
              <a:lnSpc>
                <a:spcPct val="90000"/>
              </a:lnSpc>
              <a:spcBef>
                <a:spcPts val="0"/>
              </a:spcBef>
              <a:spcAft>
                <a:spcPts val="0"/>
              </a:spcAft>
              <a:buSzPts val="1400"/>
              <a:buChar char="❏"/>
            </a:pPr>
            <a:r>
              <a:rPr lang="en-GB" sz="1400" u="sng">
                <a:solidFill>
                  <a:srgbClr val="1155CC"/>
                </a:solidFill>
                <a:hlinkClick r:id="rId10"/>
              </a:rPr>
              <a:t>https://www.geckoboard.com/learn/data-literacy</a:t>
            </a:r>
            <a:endParaRPr sz="1400" u="sng">
              <a:solidFill>
                <a:srgbClr val="1155CC"/>
              </a:solidFill>
            </a:endParaRPr>
          </a:p>
          <a:p>
            <a:pPr marL="457200" marR="0" lvl="0" indent="-317500" algn="just" rtl="0">
              <a:lnSpc>
                <a:spcPct val="90000"/>
              </a:lnSpc>
              <a:spcBef>
                <a:spcPts val="0"/>
              </a:spcBef>
              <a:spcAft>
                <a:spcPts val="0"/>
              </a:spcAft>
              <a:buSzPts val="1400"/>
              <a:buChar char="❏"/>
            </a:pPr>
            <a:r>
              <a:rPr lang="en-GB" sz="1400" u="sng">
                <a:solidFill>
                  <a:srgbClr val="1155CC"/>
                </a:solidFill>
                <a:hlinkClick r:id="rId11"/>
              </a:rPr>
              <a:t>https://mathwithbaddrawings.com/2016/07/13/why-not-to-trust-statistics/</a:t>
            </a:r>
            <a:endParaRPr sz="1400" u="sng">
              <a:solidFill>
                <a:srgbClr val="1155CC"/>
              </a:solidFill>
            </a:endParaRPr>
          </a:p>
          <a:p>
            <a:pPr marL="457200" marR="0" lvl="0" indent="-317500" algn="just" rtl="0">
              <a:lnSpc>
                <a:spcPct val="90000"/>
              </a:lnSpc>
              <a:spcBef>
                <a:spcPts val="0"/>
              </a:spcBef>
              <a:spcAft>
                <a:spcPts val="0"/>
              </a:spcAft>
              <a:buSzPts val="1400"/>
              <a:buChar char="❏"/>
            </a:pPr>
            <a:r>
              <a:rPr lang="en-GB" sz="1400" u="sng">
                <a:solidFill>
                  <a:srgbClr val="1155CC"/>
                </a:solidFill>
                <a:hlinkClick r:id="rId12"/>
              </a:rPr>
              <a:t>https://en.wikipedia.org/wiki/Simpson%27s_paradox</a:t>
            </a:r>
            <a:endParaRPr sz="1400" u="sng">
              <a:solidFill>
                <a:srgbClr val="1155CC"/>
              </a:solidFill>
            </a:endParaRPr>
          </a:p>
          <a:p>
            <a:pPr marL="457200" marR="0" lvl="0" indent="-317500" algn="just" rtl="0">
              <a:lnSpc>
                <a:spcPct val="90000"/>
              </a:lnSpc>
              <a:spcBef>
                <a:spcPts val="0"/>
              </a:spcBef>
              <a:spcAft>
                <a:spcPts val="0"/>
              </a:spcAft>
              <a:buSzPts val="1400"/>
              <a:buChar char="❏"/>
            </a:pPr>
            <a:r>
              <a:rPr lang="en-GB" sz="1400" u="sng">
                <a:solidFill>
                  <a:srgbClr val="1155CC"/>
                </a:solidFill>
              </a:rPr>
              <a:t>https://en.wikipedia.org/wiki/Anscombe%27s_quartet</a:t>
            </a:r>
            <a:endParaRPr sz="1400" u="sng">
              <a:solidFill>
                <a:srgbClr val="1155CC"/>
              </a:solidFill>
            </a:endParaRPr>
          </a:p>
          <a:p>
            <a:pPr marL="457200" lvl="0" indent="-317500" algn="l" rtl="0">
              <a:spcBef>
                <a:spcPts val="0"/>
              </a:spcBef>
              <a:spcAft>
                <a:spcPts val="0"/>
              </a:spcAft>
              <a:buSzPts val="1400"/>
              <a:buChar char="❏"/>
            </a:pPr>
            <a:r>
              <a:rPr lang="en-GB" sz="1400">
                <a:solidFill>
                  <a:srgbClr val="1155CC"/>
                </a:solidFill>
              </a:rPr>
              <a:t>How to Lie with Statistics by Darrell Huff</a:t>
            </a:r>
            <a:endParaRPr sz="1400"/>
          </a:p>
        </p:txBody>
      </p:sp>
    </p:spTree>
    <p:extLst>
      <p:ext uri="{BB962C8B-B14F-4D97-AF65-F5344CB8AC3E}">
        <p14:creationId xmlns:p14="http://schemas.microsoft.com/office/powerpoint/2010/main" val="1511955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667000"/>
            <a:ext cx="8077200" cy="3323987"/>
          </a:xfrm>
          <a:prstGeom prst="rect">
            <a:avLst/>
          </a:prstGeom>
          <a:noFill/>
        </p:spPr>
        <p:txBody>
          <a:bodyPr wrap="square" rtlCol="0">
            <a:spAutoFit/>
          </a:bodyPr>
          <a:lstStyle/>
          <a:p>
            <a:pPr algn="ctr"/>
            <a:r>
              <a:rPr lang="en-IN" sz="4500" b="1" dirty="0" smtClean="0"/>
              <a:t>Happy Learning</a:t>
            </a:r>
          </a:p>
          <a:p>
            <a:pPr algn="ctr"/>
            <a:endParaRPr lang="en-IN" sz="4500" b="1" dirty="0"/>
          </a:p>
          <a:p>
            <a:pPr algn="ctr"/>
            <a:r>
              <a:rPr lang="en-IN" sz="4500" b="1" dirty="0" smtClean="0"/>
              <a:t>Thank You </a:t>
            </a:r>
          </a:p>
          <a:p>
            <a:pPr algn="ctr"/>
            <a:endParaRPr lang="en-IN" sz="4500" b="1" dirty="0"/>
          </a:p>
          <a:p>
            <a:pPr algn="ctr"/>
            <a:r>
              <a:rPr lang="en-IN" sz="1500" b="1" dirty="0" smtClean="0"/>
              <a:t>References: Multiple E-Books/Sources    </a:t>
            </a:r>
          </a:p>
          <a:p>
            <a:pPr algn="ctr"/>
            <a:r>
              <a:rPr lang="en-IN" sz="1500" b="1" dirty="0" smtClean="0"/>
              <a:t>                                                                                                                                                                                                                                                                                                 </a:t>
            </a:r>
            <a:endParaRPr lang="en-IN" sz="1500" b="1" dirty="0"/>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965271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313" y="1066800"/>
            <a:ext cx="8610600" cy="5078313"/>
          </a:xfrm>
          <a:prstGeom prst="rect">
            <a:avLst/>
          </a:prstGeom>
        </p:spPr>
        <p:txBody>
          <a:bodyPr wrap="square">
            <a:spAutoFit/>
          </a:bodyPr>
          <a:lstStyle/>
          <a:p>
            <a:r>
              <a:rPr lang="en-US" b="1" dirty="0"/>
              <a:t>Continuous </a:t>
            </a:r>
            <a:r>
              <a:rPr lang="en-US" b="1" dirty="0" smtClean="0"/>
              <a:t>scale: </a:t>
            </a:r>
            <a:r>
              <a:rPr lang="en-US" dirty="0" smtClean="0"/>
              <a:t>The values of a continuous variable can be </a:t>
            </a:r>
            <a:r>
              <a:rPr lang="en-US" dirty="0" err="1" smtClean="0"/>
              <a:t>ordered.Furthermore</a:t>
            </a:r>
            <a:r>
              <a:rPr lang="en-US" dirty="0"/>
              <a:t>, the differences between these values can be interpreted in a meaningful way. For instance, the height of a person refers to a continuous variable because the values can be ordered (170 cm, 171 cm, 172 cm, …), and differences between </a:t>
            </a:r>
            <a:r>
              <a:rPr lang="en-US" dirty="0" smtClean="0"/>
              <a:t>these values </a:t>
            </a:r>
            <a:r>
              <a:rPr lang="en-US" dirty="0"/>
              <a:t>can be compared (the difference between 170 and 171cm is the same as the difference between 171 and 172 cm). Sometimes, the continuous scale is divided further into subscales. While in the remainder of the book we typically do not need these classiﬁcations, it is still useful to reﬂect on </a:t>
            </a:r>
            <a:r>
              <a:rPr lang="en-US" dirty="0" smtClean="0"/>
              <a:t>them.</a:t>
            </a:r>
          </a:p>
          <a:p>
            <a:endParaRPr lang="en-US" dirty="0"/>
          </a:p>
          <a:p>
            <a:endParaRPr lang="en-US" dirty="0"/>
          </a:p>
          <a:p>
            <a:r>
              <a:rPr lang="en-US" b="1" dirty="0"/>
              <a:t>Interval </a:t>
            </a:r>
            <a:r>
              <a:rPr lang="en-US" b="1" dirty="0" smtClean="0"/>
              <a:t>scale: </a:t>
            </a:r>
            <a:r>
              <a:rPr lang="en-US" dirty="0"/>
              <a:t>Only differences between values, but not ratios, can be interpreted. </a:t>
            </a:r>
            <a:endParaRPr lang="en-US" dirty="0" smtClean="0"/>
          </a:p>
          <a:p>
            <a:endParaRPr lang="en-US" dirty="0"/>
          </a:p>
          <a:p>
            <a:r>
              <a:rPr lang="en-US" dirty="0" smtClean="0"/>
              <a:t>An </a:t>
            </a:r>
            <a:r>
              <a:rPr lang="en-US" dirty="0"/>
              <a:t>example for this scale would be temperature (measured in ◦C): the difference between −2 ◦C and 4 ◦C is 6◦C, but the ratio of 4/−2 =−2 does not mean that −4 ◦C is twice as cold as 2 ◦C. Ratio scale. </a:t>
            </a:r>
            <a:endParaRPr lang="en-US" dirty="0" smtClean="0"/>
          </a:p>
          <a:p>
            <a:endParaRPr lang="en-US" dirty="0"/>
          </a:p>
          <a:p>
            <a:r>
              <a:rPr lang="en-US" b="1" dirty="0" smtClean="0"/>
              <a:t>Ratio Scale: </a:t>
            </a:r>
            <a:r>
              <a:rPr lang="en-US" dirty="0" smtClean="0"/>
              <a:t>An </a:t>
            </a:r>
            <a:r>
              <a:rPr lang="en-US" dirty="0"/>
              <a:t>example is speed: 60 km/h is 40 km/h more than 20 km/h. Moreover, 60 km/h is three times faster than 20 km/h because the ratio between them is 3. </a:t>
            </a:r>
          </a:p>
        </p:txBody>
      </p:sp>
      <p:grpSp>
        <p:nvGrpSpPr>
          <p:cNvPr id="3" name="Group 2"/>
          <p:cNvGrpSpPr/>
          <p:nvPr/>
        </p:nvGrpSpPr>
        <p:grpSpPr>
          <a:xfrm>
            <a:off x="0" y="191068"/>
            <a:ext cx="1310185" cy="614149"/>
            <a:chOff x="0" y="191068"/>
            <a:chExt cx="1310185" cy="614149"/>
          </a:xfrm>
        </p:grpSpPr>
        <p:sp>
          <p:nvSpPr>
            <p:cNvPr id="4" name="Rectangle 3"/>
            <p:cNvSpPr/>
            <p:nvPr/>
          </p:nvSpPr>
          <p:spPr>
            <a:xfrm>
              <a:off x="0" y="191068"/>
              <a:ext cx="259307"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79861" y="191068"/>
              <a:ext cx="930324" cy="6141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8284191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4385</TotalTime>
  <Words>3248</Words>
  <Application>Microsoft Office PowerPoint</Application>
  <PresentationFormat>On-screen Show (4:3)</PresentationFormat>
  <Paragraphs>365</Paragraphs>
  <Slides>81</Slides>
  <Notes>17</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Biased Averages</vt:lpstr>
      <vt:lpstr>PowerPoint Presentation</vt:lpstr>
      <vt:lpstr>PowerPoint Presentation</vt:lpstr>
      <vt:lpstr>PowerPoint Presentation</vt:lpstr>
      <vt:lpstr>Deceptive Summary Statistics</vt:lpstr>
      <vt:lpstr>Anscombe’s Quartet</vt:lpstr>
      <vt:lpstr>Anscombe’s Quartet</vt:lpstr>
      <vt:lpstr>Biased Datasets</vt:lpstr>
      <vt:lpstr>Biased Datasets</vt:lpstr>
      <vt:lpstr>PowerPoint Presentation</vt:lpstr>
      <vt:lpstr>Showing Correlation as Causation</vt:lpstr>
      <vt:lpstr>Correlation between random events</vt:lpstr>
      <vt:lpstr>Correlation between random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dc:creator>
  <cp:lastModifiedBy>Prashant</cp:lastModifiedBy>
  <cp:revision>395</cp:revision>
  <dcterms:created xsi:type="dcterms:W3CDTF">2006-08-16T00:00:00Z</dcterms:created>
  <dcterms:modified xsi:type="dcterms:W3CDTF">2021-06-21T07:49:02Z</dcterms:modified>
</cp:coreProperties>
</file>